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678" r:id="rId2"/>
    <p:sldId id="679" r:id="rId3"/>
    <p:sldId id="680" r:id="rId4"/>
    <p:sldId id="529" r:id="rId5"/>
    <p:sldId id="530" r:id="rId6"/>
    <p:sldId id="533" r:id="rId7"/>
    <p:sldId id="677" r:id="rId8"/>
    <p:sldId id="682" r:id="rId9"/>
    <p:sldId id="462" r:id="rId10"/>
    <p:sldId id="463" r:id="rId11"/>
    <p:sldId id="464" r:id="rId12"/>
    <p:sldId id="465" r:id="rId13"/>
    <p:sldId id="466" r:id="rId14"/>
    <p:sldId id="467" r:id="rId15"/>
    <p:sldId id="468" r:id="rId16"/>
    <p:sldId id="469" r:id="rId17"/>
    <p:sldId id="470" r:id="rId18"/>
    <p:sldId id="471" r:id="rId19"/>
    <p:sldId id="472" r:id="rId20"/>
    <p:sldId id="473" r:id="rId21"/>
    <p:sldId id="474" r:id="rId22"/>
    <p:sldId id="475" r:id="rId23"/>
    <p:sldId id="476" r:id="rId24"/>
    <p:sldId id="477" r:id="rId25"/>
    <p:sldId id="478" r:id="rId26"/>
    <p:sldId id="479" r:id="rId27"/>
    <p:sldId id="480" r:id="rId28"/>
    <p:sldId id="681" r:id="rId29"/>
  </p:sldIdLst>
  <p:sldSz cx="9144000" cy="6858000" type="screen4x3"/>
  <p:notesSz cx="9874250" cy="6724650"/>
  <p:defaultTextStyle>
    <a:defPPr>
      <a:defRPr lang="en-US"/>
    </a:defPPr>
    <a:lvl1pPr algn="l" rtl="0" eaLnBrk="0" fontAlgn="base" hangingPunct="0">
      <a:spcBef>
        <a:spcPct val="0"/>
      </a:spcBef>
      <a:spcAft>
        <a:spcPct val="0"/>
      </a:spcAft>
      <a:defRPr kern="1200">
        <a:solidFill>
          <a:schemeClr val="tx1"/>
        </a:solidFill>
        <a:latin typeface="Calibri"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Calibri"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Calibri"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Calibri"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Calibri" charset="0"/>
        <a:ea typeface="MS PGothic" charset="0"/>
        <a:cs typeface="MS PGothic" charset="0"/>
      </a:defRPr>
    </a:lvl5pPr>
    <a:lvl6pPr marL="2286000" algn="l" defTabSz="457200" rtl="0" eaLnBrk="1" latinLnBrk="0" hangingPunct="1">
      <a:defRPr kern="1200">
        <a:solidFill>
          <a:schemeClr val="tx1"/>
        </a:solidFill>
        <a:latin typeface="Calibri" charset="0"/>
        <a:ea typeface="MS PGothic" charset="0"/>
        <a:cs typeface="MS PGothic" charset="0"/>
      </a:defRPr>
    </a:lvl6pPr>
    <a:lvl7pPr marL="2743200" algn="l" defTabSz="457200" rtl="0" eaLnBrk="1" latinLnBrk="0" hangingPunct="1">
      <a:defRPr kern="1200">
        <a:solidFill>
          <a:schemeClr val="tx1"/>
        </a:solidFill>
        <a:latin typeface="Calibri" charset="0"/>
        <a:ea typeface="MS PGothic" charset="0"/>
        <a:cs typeface="MS PGothic" charset="0"/>
      </a:defRPr>
    </a:lvl7pPr>
    <a:lvl8pPr marL="3200400" algn="l" defTabSz="457200" rtl="0" eaLnBrk="1" latinLnBrk="0" hangingPunct="1">
      <a:defRPr kern="1200">
        <a:solidFill>
          <a:schemeClr val="tx1"/>
        </a:solidFill>
        <a:latin typeface="Calibri" charset="0"/>
        <a:ea typeface="MS PGothic" charset="0"/>
        <a:cs typeface="MS PGothic" charset="0"/>
      </a:defRPr>
    </a:lvl8pPr>
    <a:lvl9pPr marL="3657600" algn="l" defTabSz="457200" rtl="0" eaLnBrk="1" latinLnBrk="0" hangingPunct="1">
      <a:defRPr kern="1200">
        <a:solidFill>
          <a:schemeClr val="tx1"/>
        </a:solidFill>
        <a:latin typeface="Calibri" charset="0"/>
        <a:ea typeface="MS PGothic" charset="0"/>
        <a:cs typeface="MS PGothic"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618F"/>
    <a:srgbClr val="81ADD5"/>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4"/>
    <p:restoredTop sz="70090" autoAdjust="0"/>
  </p:normalViewPr>
  <p:slideViewPr>
    <p:cSldViewPr>
      <p:cViewPr>
        <p:scale>
          <a:sx n="60" d="100"/>
          <a:sy n="60" d="100"/>
        </p:scale>
        <p:origin x="-1644" y="-72"/>
      </p:cViewPr>
      <p:guideLst>
        <p:guide orient="horz" pos="2160"/>
        <p:guide pos="2880"/>
      </p:guideLst>
    </p:cSldViewPr>
  </p:slideViewPr>
  <p:notesTextViewPr>
    <p:cViewPr>
      <p:scale>
        <a:sx n="1" d="1"/>
        <a:sy n="1" d="1"/>
      </p:scale>
      <p:origin x="0" y="0"/>
    </p:cViewPr>
  </p:notesTextViewPr>
  <p:sorterViewPr>
    <p:cViewPr>
      <p:scale>
        <a:sx n="100" d="100"/>
        <a:sy n="100" d="100"/>
      </p:scale>
      <p:origin x="0" y="1047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313" cy="336550"/>
          </a:xfrm>
          <a:prstGeom prst="rect">
            <a:avLst/>
          </a:prstGeom>
        </p:spPr>
        <p:txBody>
          <a:bodyPr vert="horz" lIns="91440" tIns="45720" rIns="91440" bIns="45720" rtlCol="0"/>
          <a:lstStyle>
            <a:lvl1pPr algn="l">
              <a:defRPr sz="1200">
                <a:latin typeface="Calibri" pitchFamily="34" charset="0"/>
                <a:ea typeface="MS PGothic" pitchFamily="34" charset="-128"/>
                <a:cs typeface="+mn-cs"/>
              </a:defRPr>
            </a:lvl1pPr>
          </a:lstStyle>
          <a:p>
            <a:pPr>
              <a:defRPr/>
            </a:pPr>
            <a:endParaRPr lang="en-US"/>
          </a:p>
        </p:txBody>
      </p:sp>
      <p:sp>
        <p:nvSpPr>
          <p:cNvPr id="3" name="Date Placeholder 2"/>
          <p:cNvSpPr>
            <a:spLocks noGrp="1"/>
          </p:cNvSpPr>
          <p:nvPr>
            <p:ph type="dt" sz="quarter" idx="1"/>
          </p:nvPr>
        </p:nvSpPr>
        <p:spPr>
          <a:xfrm>
            <a:off x="5592763" y="0"/>
            <a:ext cx="4279900" cy="33655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A171FF2D-09AC-AE47-A729-F5E48D9A54D3}" type="datetimeFigureOut">
              <a:rPr lang="en-US"/>
              <a:pPr>
                <a:defRPr/>
              </a:pPr>
              <a:t>8/24/2018</a:t>
            </a:fld>
            <a:endParaRPr lang="en-US"/>
          </a:p>
        </p:txBody>
      </p:sp>
      <p:sp>
        <p:nvSpPr>
          <p:cNvPr id="4" name="Footer Placeholder 3"/>
          <p:cNvSpPr>
            <a:spLocks noGrp="1"/>
          </p:cNvSpPr>
          <p:nvPr>
            <p:ph type="ftr" sz="quarter" idx="2"/>
          </p:nvPr>
        </p:nvSpPr>
        <p:spPr>
          <a:xfrm>
            <a:off x="0" y="6386513"/>
            <a:ext cx="4278313" cy="336550"/>
          </a:xfrm>
          <a:prstGeom prst="rect">
            <a:avLst/>
          </a:prstGeom>
        </p:spPr>
        <p:txBody>
          <a:bodyPr vert="horz" lIns="91440" tIns="45720" rIns="91440" bIns="45720" rtlCol="0" anchor="b"/>
          <a:lstStyle>
            <a:lvl1pPr algn="l">
              <a:defRPr sz="1200">
                <a:latin typeface="Calibri" pitchFamily="34" charset="0"/>
                <a:ea typeface="MS PGothic" pitchFamily="34" charset="-128"/>
                <a:cs typeface="+mn-cs"/>
              </a:defRPr>
            </a:lvl1pPr>
          </a:lstStyle>
          <a:p>
            <a:pPr>
              <a:defRPr/>
            </a:pPr>
            <a:endParaRPr lang="en-US"/>
          </a:p>
        </p:txBody>
      </p:sp>
      <p:sp>
        <p:nvSpPr>
          <p:cNvPr id="5" name="Slide Number Placeholder 4"/>
          <p:cNvSpPr>
            <a:spLocks noGrp="1"/>
          </p:cNvSpPr>
          <p:nvPr>
            <p:ph type="sldNum" sz="quarter" idx="3"/>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625BF90D-8C24-9649-93BA-49780E40A799}" type="slidenum">
              <a:rPr lang="en-US"/>
              <a:pPr>
                <a:defRPr/>
              </a:pPr>
              <a:t>‹N°›</a:t>
            </a:fld>
            <a:endParaRPr lang="en-US"/>
          </a:p>
        </p:txBody>
      </p:sp>
    </p:spTree>
    <p:extLst>
      <p:ext uri="{BB962C8B-B14F-4D97-AF65-F5344CB8AC3E}">
        <p14:creationId xmlns:p14="http://schemas.microsoft.com/office/powerpoint/2010/main" val="1483485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313" cy="33655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5592763" y="0"/>
            <a:ext cx="4279900" cy="336550"/>
          </a:xfrm>
          <a:prstGeom prst="rect">
            <a:avLst/>
          </a:prstGeom>
        </p:spPr>
        <p:txBody>
          <a:bodyPr vert="horz" lIns="91440" tIns="45720" rIns="91440" bIns="45720" rtlCol="0"/>
          <a:lstStyle>
            <a:lvl1pPr algn="r">
              <a:defRPr sz="1200"/>
            </a:lvl1pPr>
          </a:lstStyle>
          <a:p>
            <a:pPr>
              <a:defRPr/>
            </a:pPr>
            <a:fld id="{1245186B-82BE-B84F-91DB-E093B01A9425}" type="datetimeFigureOut">
              <a:rPr lang="en-US"/>
              <a:pPr>
                <a:defRPr/>
              </a:pPr>
              <a:t>8/24/2018</a:t>
            </a:fld>
            <a:endParaRPr lang="en-US"/>
          </a:p>
        </p:txBody>
      </p:sp>
      <p:sp>
        <p:nvSpPr>
          <p:cNvPr id="4" name="Slide Image Placeholder 3"/>
          <p:cNvSpPr>
            <a:spLocks noGrp="1" noRot="1" noChangeAspect="1"/>
          </p:cNvSpPr>
          <p:nvPr>
            <p:ph type="sldImg" idx="2"/>
          </p:nvPr>
        </p:nvSpPr>
        <p:spPr>
          <a:xfrm>
            <a:off x="3255963" y="504825"/>
            <a:ext cx="3362325" cy="25209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87425" y="3194050"/>
            <a:ext cx="7899400" cy="3025775"/>
          </a:xfrm>
          <a:prstGeom prst="rect">
            <a:avLst/>
          </a:prstGeom>
        </p:spPr>
        <p:txBody>
          <a:bodyPr vert="horz" lIns="91440" tIns="45720" rIns="91440" bIns="45720" rtlCol="0"/>
          <a:lstStyle/>
          <a:p>
            <a:pPr lvl="0"/>
            <a:r>
              <a:rPr lang="it-IT" noProof="0"/>
              <a:t>Click to edit Master text styles</a:t>
            </a:r>
          </a:p>
          <a:p>
            <a:pPr lvl="1"/>
            <a:r>
              <a:rPr lang="it-IT" noProof="0"/>
              <a:t>Second level</a:t>
            </a:r>
          </a:p>
          <a:p>
            <a:pPr lvl="2"/>
            <a:r>
              <a:rPr lang="it-IT" noProof="0"/>
              <a:t>Third level</a:t>
            </a:r>
          </a:p>
          <a:p>
            <a:pPr lvl="3"/>
            <a:r>
              <a:rPr lang="it-IT" noProof="0"/>
              <a:t>Fourth level</a:t>
            </a:r>
          </a:p>
          <a:p>
            <a:pPr lvl="4"/>
            <a:r>
              <a:rPr lang="it-IT" noProof="0"/>
              <a:t>Fifth level</a:t>
            </a:r>
            <a:endParaRPr lang="en-US" noProof="0"/>
          </a:p>
        </p:txBody>
      </p:sp>
      <p:sp>
        <p:nvSpPr>
          <p:cNvPr id="6" name="Footer Placeholder 5"/>
          <p:cNvSpPr>
            <a:spLocks noGrp="1"/>
          </p:cNvSpPr>
          <p:nvPr>
            <p:ph type="ftr" sz="quarter" idx="4"/>
          </p:nvPr>
        </p:nvSpPr>
        <p:spPr>
          <a:xfrm>
            <a:off x="0" y="6386513"/>
            <a:ext cx="4278313" cy="33655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5592763" y="6386513"/>
            <a:ext cx="4279900" cy="336550"/>
          </a:xfrm>
          <a:prstGeom prst="rect">
            <a:avLst/>
          </a:prstGeom>
        </p:spPr>
        <p:txBody>
          <a:bodyPr vert="horz" lIns="91440" tIns="45720" rIns="91440" bIns="45720" rtlCol="0" anchor="b"/>
          <a:lstStyle>
            <a:lvl1pPr algn="r">
              <a:defRPr sz="1200"/>
            </a:lvl1pPr>
          </a:lstStyle>
          <a:p>
            <a:pPr>
              <a:defRPr/>
            </a:pPr>
            <a:fld id="{0A9CA34D-D136-324F-8C5C-F0F921B45548}" type="slidenum">
              <a:rPr lang="en-US"/>
              <a:pPr>
                <a:defRPr/>
              </a:pPr>
              <a:t>‹N°›</a:t>
            </a:fld>
            <a:endParaRPr lang="en-US"/>
          </a:p>
        </p:txBody>
      </p:sp>
    </p:spTree>
    <p:extLst>
      <p:ext uri="{BB962C8B-B14F-4D97-AF65-F5344CB8AC3E}">
        <p14:creationId xmlns:p14="http://schemas.microsoft.com/office/powerpoint/2010/main" val="141088265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r" rtl="1"/>
            <a:r>
              <a:rPr lang="ar-SY" sz="1200" b="1" kern="1200" dirty="0" smtClean="0">
                <a:solidFill>
                  <a:schemeClr val="tx1"/>
                </a:solidFill>
                <a:effectLst/>
                <a:latin typeface="+mn-lt"/>
                <a:ea typeface="ＭＳ Ｐゴシック" charset="0"/>
                <a:cs typeface="ＭＳ Ｐゴシック" charset="0"/>
              </a:rPr>
              <a:t>باوربوينت (أو غيره من أنواع العروض التقديمية)</a:t>
            </a:r>
          </a:p>
          <a:p>
            <a:pPr algn="r" rtl="1"/>
            <a:r>
              <a:rPr lang="ar-SY" sz="1200" b="0" kern="1200" dirty="0" smtClean="0">
                <a:solidFill>
                  <a:schemeClr val="tx1"/>
                </a:solidFill>
                <a:effectLst/>
                <a:latin typeface="+mn-lt"/>
                <a:ea typeface="ＭＳ Ｐゴシック" charset="0"/>
                <a:cs typeface="ＭＳ Ｐゴシック" charset="0"/>
              </a:rPr>
              <a:t>تم إعداد عرض في صيغة</a:t>
            </a:r>
            <a:r>
              <a:rPr lang="ar-SY" sz="1200" b="0" kern="1200" baseline="0" dirty="0" smtClean="0">
                <a:solidFill>
                  <a:schemeClr val="tx1"/>
                </a:solidFill>
                <a:effectLst/>
                <a:latin typeface="+mn-lt"/>
                <a:ea typeface="ＭＳ Ｐゴシック" charset="0"/>
                <a:cs typeface="ＭＳ Ｐゴシック" charset="0"/>
              </a:rPr>
              <a:t> باوربوينت لتقديم هذه الحصة. هذا العرض عام ولا يأخذ بعين الاعتبار القضايا الوطنية التي قد تكون هنالك حاجة لمعالجتها عند تقديم هذه الحصة على الصعيد الوطني. ينبغي أن يتأكد المدرب أن المعلومات المدرجة في هذا العرض ذات صلة بمكان تقديم الدورة التدريبية.</a:t>
            </a:r>
            <a:endParaRPr lang="en-GB"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1</a:t>
            </a:fld>
            <a:endParaRPr lang="en-US"/>
          </a:p>
        </p:txBody>
      </p:sp>
    </p:spTree>
    <p:extLst>
      <p:ext uri="{BB962C8B-B14F-4D97-AF65-F5344CB8AC3E}">
        <p14:creationId xmlns:p14="http://schemas.microsoft.com/office/powerpoint/2010/main" val="1395198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10</a:t>
            </a:fld>
            <a:endParaRPr lang="en-US"/>
          </a:p>
        </p:txBody>
      </p:sp>
    </p:spTree>
    <p:extLst>
      <p:ext uri="{BB962C8B-B14F-4D97-AF65-F5344CB8AC3E}">
        <p14:creationId xmlns:p14="http://schemas.microsoft.com/office/powerpoint/2010/main" val="9505639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11</a:t>
            </a:fld>
            <a:endParaRPr lang="en-US"/>
          </a:p>
        </p:txBody>
      </p:sp>
    </p:spTree>
    <p:extLst>
      <p:ext uri="{BB962C8B-B14F-4D97-AF65-F5344CB8AC3E}">
        <p14:creationId xmlns:p14="http://schemas.microsoft.com/office/powerpoint/2010/main" val="12099831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12</a:t>
            </a:fld>
            <a:endParaRPr lang="en-US"/>
          </a:p>
        </p:txBody>
      </p:sp>
    </p:spTree>
    <p:extLst>
      <p:ext uri="{BB962C8B-B14F-4D97-AF65-F5344CB8AC3E}">
        <p14:creationId xmlns:p14="http://schemas.microsoft.com/office/powerpoint/2010/main" val="2233699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13</a:t>
            </a:fld>
            <a:endParaRPr lang="en-US"/>
          </a:p>
        </p:txBody>
      </p:sp>
    </p:spTree>
    <p:extLst>
      <p:ext uri="{BB962C8B-B14F-4D97-AF65-F5344CB8AC3E}">
        <p14:creationId xmlns:p14="http://schemas.microsoft.com/office/powerpoint/2010/main" val="10781238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14</a:t>
            </a:fld>
            <a:endParaRPr lang="en-US"/>
          </a:p>
        </p:txBody>
      </p:sp>
    </p:spTree>
    <p:extLst>
      <p:ext uri="{BB962C8B-B14F-4D97-AF65-F5344CB8AC3E}">
        <p14:creationId xmlns:p14="http://schemas.microsoft.com/office/powerpoint/2010/main" val="34381673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15</a:t>
            </a:fld>
            <a:endParaRPr lang="en-US"/>
          </a:p>
        </p:txBody>
      </p:sp>
    </p:spTree>
    <p:extLst>
      <p:ext uri="{BB962C8B-B14F-4D97-AF65-F5344CB8AC3E}">
        <p14:creationId xmlns:p14="http://schemas.microsoft.com/office/powerpoint/2010/main" val="35861252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16</a:t>
            </a:fld>
            <a:endParaRPr lang="en-US"/>
          </a:p>
        </p:txBody>
      </p:sp>
    </p:spTree>
    <p:extLst>
      <p:ext uri="{BB962C8B-B14F-4D97-AF65-F5344CB8AC3E}">
        <p14:creationId xmlns:p14="http://schemas.microsoft.com/office/powerpoint/2010/main" val="34589493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17</a:t>
            </a:fld>
            <a:endParaRPr lang="en-US"/>
          </a:p>
        </p:txBody>
      </p:sp>
    </p:spTree>
    <p:extLst>
      <p:ext uri="{BB962C8B-B14F-4D97-AF65-F5344CB8AC3E}">
        <p14:creationId xmlns:p14="http://schemas.microsoft.com/office/powerpoint/2010/main" val="30339448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18</a:t>
            </a:fld>
            <a:endParaRPr lang="en-US"/>
          </a:p>
        </p:txBody>
      </p:sp>
    </p:spTree>
    <p:extLst>
      <p:ext uri="{BB962C8B-B14F-4D97-AF65-F5344CB8AC3E}">
        <p14:creationId xmlns:p14="http://schemas.microsoft.com/office/powerpoint/2010/main" val="369552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19</a:t>
            </a:fld>
            <a:endParaRPr lang="en-US"/>
          </a:p>
        </p:txBody>
      </p:sp>
    </p:spTree>
    <p:extLst>
      <p:ext uri="{BB962C8B-B14F-4D97-AF65-F5344CB8AC3E}">
        <p14:creationId xmlns:p14="http://schemas.microsoft.com/office/powerpoint/2010/main" val="3419596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sz="1200" kern="1200" dirty="0" smtClean="0">
                <a:solidFill>
                  <a:schemeClr val="tx1"/>
                </a:solidFill>
                <a:effectLst/>
                <a:latin typeface="+mn-lt"/>
                <a:ea typeface="ＭＳ Ｐゴシック" charset="0"/>
                <a:cs typeface="ＭＳ Ｐゴシック" charset="0"/>
              </a:rPr>
              <a:t>تتناول هذه الشفافة مسألة الصحة والسلامة. وقد تختلف هذه المعلومات بحسب موقع تقديم الدورة التدريبية. وتقع على المدرب مسؤولية التأكد من الحصول على المعلومات الصحيحة لتقديمها إلى المشاركين. </a:t>
            </a:r>
            <a:endParaRPr lang="fr-FR" sz="1200" kern="1200" dirty="0" smtClean="0">
              <a:solidFill>
                <a:schemeClr val="tx1"/>
              </a:solidFill>
              <a:effectLst/>
              <a:latin typeface="+mn-lt"/>
              <a:ea typeface="ＭＳ Ｐゴシック" charset="0"/>
              <a:cs typeface="ＭＳ Ｐゴシック" charset="0"/>
            </a:endParaRPr>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2</a:t>
            </a:fld>
            <a:endParaRPr lang="en-US"/>
          </a:p>
        </p:txBody>
      </p:sp>
    </p:spTree>
    <p:extLst>
      <p:ext uri="{BB962C8B-B14F-4D97-AF65-F5344CB8AC3E}">
        <p14:creationId xmlns:p14="http://schemas.microsoft.com/office/powerpoint/2010/main" val="14146289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20</a:t>
            </a:fld>
            <a:endParaRPr lang="en-US"/>
          </a:p>
        </p:txBody>
      </p:sp>
    </p:spTree>
    <p:extLst>
      <p:ext uri="{BB962C8B-B14F-4D97-AF65-F5344CB8AC3E}">
        <p14:creationId xmlns:p14="http://schemas.microsoft.com/office/powerpoint/2010/main" val="29976775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21</a:t>
            </a:fld>
            <a:endParaRPr lang="en-US"/>
          </a:p>
        </p:txBody>
      </p:sp>
    </p:spTree>
    <p:extLst>
      <p:ext uri="{BB962C8B-B14F-4D97-AF65-F5344CB8AC3E}">
        <p14:creationId xmlns:p14="http://schemas.microsoft.com/office/powerpoint/2010/main" val="14694249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22</a:t>
            </a:fld>
            <a:endParaRPr lang="en-US"/>
          </a:p>
        </p:txBody>
      </p:sp>
    </p:spTree>
    <p:extLst>
      <p:ext uri="{BB962C8B-B14F-4D97-AF65-F5344CB8AC3E}">
        <p14:creationId xmlns:p14="http://schemas.microsoft.com/office/powerpoint/2010/main" val="2476993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23</a:t>
            </a:fld>
            <a:endParaRPr lang="en-US"/>
          </a:p>
        </p:txBody>
      </p:sp>
    </p:spTree>
    <p:extLst>
      <p:ext uri="{BB962C8B-B14F-4D97-AF65-F5344CB8AC3E}">
        <p14:creationId xmlns:p14="http://schemas.microsoft.com/office/powerpoint/2010/main" val="40801054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24</a:t>
            </a:fld>
            <a:endParaRPr lang="en-US"/>
          </a:p>
        </p:txBody>
      </p:sp>
    </p:spTree>
    <p:extLst>
      <p:ext uri="{BB962C8B-B14F-4D97-AF65-F5344CB8AC3E}">
        <p14:creationId xmlns:p14="http://schemas.microsoft.com/office/powerpoint/2010/main" val="32182586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25</a:t>
            </a:fld>
            <a:endParaRPr lang="en-US"/>
          </a:p>
        </p:txBody>
      </p:sp>
    </p:spTree>
    <p:extLst>
      <p:ext uri="{BB962C8B-B14F-4D97-AF65-F5344CB8AC3E}">
        <p14:creationId xmlns:p14="http://schemas.microsoft.com/office/powerpoint/2010/main" val="35687344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26</a:t>
            </a:fld>
            <a:endParaRPr lang="en-US"/>
          </a:p>
        </p:txBody>
      </p:sp>
    </p:spTree>
    <p:extLst>
      <p:ext uri="{BB962C8B-B14F-4D97-AF65-F5344CB8AC3E}">
        <p14:creationId xmlns:p14="http://schemas.microsoft.com/office/powerpoint/2010/main" val="42673420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27</a:t>
            </a:fld>
            <a:endParaRPr lang="en-US"/>
          </a:p>
        </p:txBody>
      </p:sp>
    </p:spTree>
    <p:extLst>
      <p:ext uri="{BB962C8B-B14F-4D97-AF65-F5344CB8AC3E}">
        <p14:creationId xmlns:p14="http://schemas.microsoft.com/office/powerpoint/2010/main" val="21478599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457200" rtl="1" eaLnBrk="1" fontAlgn="auto" latinLnBrk="0" hangingPunct="1">
              <a:lnSpc>
                <a:spcPct val="100000"/>
              </a:lnSpc>
              <a:spcBef>
                <a:spcPts val="0"/>
              </a:spcBef>
              <a:spcAft>
                <a:spcPts val="0"/>
              </a:spcAft>
              <a:buClrTx/>
              <a:buSzTx/>
              <a:buFontTx/>
              <a:buNone/>
              <a:tabLst/>
              <a:defRPr/>
            </a:pPr>
            <a:r>
              <a:rPr lang="ar-SY" altLang="en-US" dirty="0" smtClean="0"/>
              <a:t>ينبغي أن يمنح المدرب للمشاركين فرصة لطرح أي أسئلة قد تكون لديهم علاقة بهذه الحصة.</a:t>
            </a:r>
          </a:p>
          <a:p>
            <a:pPr marL="0" marR="0" indent="0" algn="r" defTabSz="457200" rtl="1" eaLnBrk="1" fontAlgn="auto" latinLnBrk="0" hangingPunct="1">
              <a:lnSpc>
                <a:spcPct val="100000"/>
              </a:lnSpc>
              <a:spcBef>
                <a:spcPts val="0"/>
              </a:spcBef>
              <a:spcAft>
                <a:spcPts val="0"/>
              </a:spcAft>
              <a:buClrTx/>
              <a:buSzTx/>
              <a:buFontTx/>
              <a:buNone/>
              <a:tabLst/>
              <a:defRPr/>
            </a:pPr>
            <a:endParaRPr lang="ar-SY" altLang="en-US" dirty="0" smtClean="0"/>
          </a:p>
          <a:p>
            <a:pPr algn="r" rtl="1"/>
            <a:r>
              <a:rPr lang="ar-SY" sz="1200" b="1" kern="1200" dirty="0" smtClean="0">
                <a:solidFill>
                  <a:schemeClr val="tx1"/>
                </a:solidFill>
                <a:effectLst/>
                <a:latin typeface="+mn-lt"/>
                <a:ea typeface="ＭＳ Ｐゴシック" charset="0"/>
                <a:cs typeface="ＭＳ Ｐゴシック" charset="0"/>
              </a:rPr>
              <a:t>تمارين تطبيقية (</a:t>
            </a:r>
            <a:r>
              <a:rPr lang="ar-SY" altLang="en-US" b="1" dirty="0" smtClean="0"/>
              <a:t>عند الاقتضاء</a:t>
            </a:r>
            <a:r>
              <a:rPr lang="ar-SY" sz="1200" b="1" kern="1200" dirty="0" smtClean="0">
                <a:solidFill>
                  <a:schemeClr val="tx1"/>
                </a:solidFill>
                <a:effectLst/>
                <a:latin typeface="+mn-lt"/>
                <a:ea typeface="ＭＳ Ｐゴシック" charset="0"/>
                <a:cs typeface="ＭＳ Ｐゴシック" charset="0"/>
              </a:rPr>
              <a:t>)</a:t>
            </a:r>
            <a:endParaRPr lang="fr-FR" sz="1200" kern="1200" dirty="0" smtClean="0">
              <a:solidFill>
                <a:schemeClr val="tx1"/>
              </a:solidFill>
              <a:effectLst/>
              <a:latin typeface="+mn-lt"/>
              <a:ea typeface="ＭＳ Ｐゴシック" charset="0"/>
              <a:cs typeface="ＭＳ Ｐゴシック" charset="0"/>
            </a:endParaRPr>
          </a:p>
          <a:p>
            <a:pPr algn="r" rtl="1"/>
            <a:r>
              <a:rPr lang="ar-SY" sz="1200" kern="1200" dirty="0" smtClean="0">
                <a:solidFill>
                  <a:schemeClr val="tx1"/>
                </a:solidFill>
                <a:effectLst/>
                <a:latin typeface="+mn-lt"/>
                <a:ea typeface="ＭＳ Ｐゴシック" charset="0"/>
                <a:cs typeface="ＭＳ Ｐゴシック" charset="0"/>
              </a:rPr>
              <a:t>يتمثل</a:t>
            </a:r>
            <a:r>
              <a:rPr lang="ar-SY" sz="1200" kern="1200" baseline="0" dirty="0" smtClean="0">
                <a:solidFill>
                  <a:schemeClr val="tx1"/>
                </a:solidFill>
                <a:effectLst/>
                <a:latin typeface="+mn-lt"/>
                <a:ea typeface="ＭＳ Ｐゴシック" charset="0"/>
                <a:cs typeface="ＭＳ Ｐゴシック" charset="0"/>
              </a:rPr>
              <a:t> </a:t>
            </a:r>
            <a:r>
              <a:rPr lang="ar-SY" sz="1200" kern="1200" dirty="0" smtClean="0">
                <a:solidFill>
                  <a:schemeClr val="tx1"/>
                </a:solidFill>
                <a:effectLst/>
                <a:latin typeface="+mn-lt"/>
                <a:ea typeface="ＭＳ Ｐゴシック" charset="0"/>
                <a:cs typeface="ＭＳ Ｐゴシック" charset="0"/>
              </a:rPr>
              <a:t>التمرين</a:t>
            </a:r>
            <a:r>
              <a:rPr lang="ar-SY" sz="1200" kern="1200" baseline="0" dirty="0" smtClean="0">
                <a:solidFill>
                  <a:schemeClr val="tx1"/>
                </a:solidFill>
                <a:effectLst/>
                <a:latin typeface="+mn-lt"/>
                <a:ea typeface="ＭＳ Ｐゴシック" charset="0"/>
                <a:cs typeface="ＭＳ Ｐゴシック" charset="0"/>
              </a:rPr>
              <a:t> التطبيقي الوحيد في هذه الحصة في تقديم الطلاب والمدربين وقد حددت شروط هذا التمرين في القسم السابق</a:t>
            </a:r>
            <a:r>
              <a:rPr lang="ar-SY" sz="1200" kern="1200" dirty="0" smtClean="0">
                <a:solidFill>
                  <a:schemeClr val="tx1"/>
                </a:solidFill>
                <a:effectLst/>
                <a:latin typeface="+mn-lt"/>
                <a:ea typeface="ＭＳ Ｐゴシック" charset="0"/>
                <a:cs typeface="ＭＳ Ｐゴシック" charset="0"/>
              </a:rPr>
              <a:t>.</a:t>
            </a:r>
          </a:p>
          <a:p>
            <a:pPr algn="r" rtl="1"/>
            <a:endParaRPr lang="ar-SY" altLang="en-US" sz="1200" kern="1200" dirty="0" smtClean="0">
              <a:solidFill>
                <a:schemeClr val="tx1"/>
              </a:solidFill>
              <a:effectLst/>
              <a:latin typeface="+mn-lt"/>
              <a:ea typeface="ＭＳ Ｐゴシック" charset="0"/>
            </a:endParaRPr>
          </a:p>
          <a:p>
            <a:pPr algn="r" rtl="1"/>
            <a:r>
              <a:rPr lang="ar-SY" sz="1200" b="1" kern="1200" dirty="0" smtClean="0">
                <a:solidFill>
                  <a:schemeClr val="tx1"/>
                </a:solidFill>
                <a:effectLst/>
                <a:latin typeface="+mn-lt"/>
                <a:ea typeface="ＭＳ Ｐゴシック" charset="0"/>
                <a:cs typeface="ＭＳ Ｐゴシック" charset="0"/>
              </a:rPr>
              <a:t>التحقق من المعرفة</a:t>
            </a:r>
          </a:p>
          <a:p>
            <a:pPr algn="r" rtl="1"/>
            <a:r>
              <a:rPr lang="ar-SY" altLang="en-US" sz="1200" b="0" kern="1200" dirty="0" smtClean="0">
                <a:solidFill>
                  <a:schemeClr val="tx1"/>
                </a:solidFill>
                <a:effectLst/>
                <a:latin typeface="+mn-lt"/>
                <a:ea typeface="ＭＳ Ｐゴシック" charset="0"/>
              </a:rPr>
              <a:t>لن</a:t>
            </a:r>
            <a:r>
              <a:rPr lang="ar-SY" altLang="en-US" sz="1200" b="0" kern="1200" baseline="0" dirty="0" smtClean="0">
                <a:solidFill>
                  <a:schemeClr val="tx1"/>
                </a:solidFill>
                <a:effectLst/>
                <a:latin typeface="+mn-lt"/>
                <a:ea typeface="ＭＳ Ｐゴシック" charset="0"/>
              </a:rPr>
              <a:t> يتم التحقق من المعرفة في هذه الحصة.</a:t>
            </a:r>
            <a:endParaRPr lang="ar-SY" altLang="en-US" b="0" dirty="0" smtClean="0"/>
          </a:p>
        </p:txBody>
      </p:sp>
      <p:sp>
        <p:nvSpPr>
          <p:cNvPr id="4" name="Slide Number Placeholder 3"/>
          <p:cNvSpPr>
            <a:spLocks noGrp="1"/>
          </p:cNvSpPr>
          <p:nvPr>
            <p:ph type="sldNum" sz="quarter" idx="10"/>
          </p:nvPr>
        </p:nvSpPr>
        <p:spPr/>
        <p:txBody>
          <a:bodyPr/>
          <a:lstStyle/>
          <a:p>
            <a:fld id="{D4504A11-3BA0-4461-A1C5-454F02F9540C}" type="slidenum">
              <a:rPr lang="en-GB" smtClean="0"/>
              <a:pPr/>
              <a:t>28</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r" rtl="1"/>
            <a:r>
              <a:rPr lang="ar-SY" sz="1200" kern="1200" dirty="0" smtClean="0">
                <a:solidFill>
                  <a:schemeClr val="tx1"/>
                </a:solidFill>
                <a:effectLst/>
                <a:latin typeface="+mn-lt"/>
                <a:ea typeface="+mn-ea"/>
                <a:cs typeface="+mn-cs"/>
              </a:rPr>
              <a:t>تلخص الأهداف الفردية الأمور التي ينبغي</a:t>
            </a:r>
            <a:r>
              <a:rPr lang="ar-SY" sz="1200" kern="1200" baseline="0" dirty="0" smtClean="0">
                <a:solidFill>
                  <a:schemeClr val="tx1"/>
                </a:solidFill>
                <a:effectLst/>
                <a:latin typeface="+mn-lt"/>
                <a:ea typeface="+mn-ea"/>
                <a:cs typeface="+mn-cs"/>
              </a:rPr>
              <a:t> أن يكون المشاركون قادرين على إنجازها في نهاية الحصة. يمكن استخدام هذه الأهداف لاختبار معرفة الطلبة المحصلة وتمكين الطلاب من تقييم الدورة التدريبية. وبالنسبة لهذه الحصة، ينبغي أن يكون الطلاب قادرين على:</a:t>
            </a:r>
          </a:p>
          <a:p>
            <a:pPr marL="171450" indent="-171450" algn="r" rtl="1">
              <a:buFont typeface="Arial" charset="0"/>
              <a:buChar char="•"/>
            </a:pPr>
            <a:r>
              <a:rPr lang="ar-SY" sz="1200" kern="1200" baseline="0" dirty="0" smtClean="0">
                <a:solidFill>
                  <a:schemeClr val="tx1"/>
                </a:solidFill>
                <a:effectLst/>
                <a:latin typeface="+mn-lt"/>
                <a:ea typeface="+mn-ea"/>
                <a:cs typeface="+mn-cs"/>
              </a:rPr>
              <a:t>التعرف على المدربين وباقي المشاركين</a:t>
            </a:r>
          </a:p>
          <a:p>
            <a:pPr marL="171450" indent="-171450" algn="r" rtl="1">
              <a:buFont typeface="Arial" charset="0"/>
              <a:buChar char="•"/>
            </a:pPr>
            <a:r>
              <a:rPr lang="ar-SY" sz="1200" kern="1200" baseline="0" dirty="0" smtClean="0">
                <a:solidFill>
                  <a:schemeClr val="tx1"/>
                </a:solidFill>
                <a:effectLst/>
                <a:latin typeface="+mn-lt"/>
                <a:ea typeface="+mn-ea"/>
                <a:cs typeface="+mn-cs"/>
              </a:rPr>
              <a:t>مناقشة الهدف العام للدورة التدريبية</a:t>
            </a:r>
          </a:p>
          <a:p>
            <a:pPr marL="171450" indent="-171450" algn="r" rtl="1">
              <a:buFont typeface="Arial" charset="0"/>
              <a:buChar char="•"/>
            </a:pPr>
            <a:r>
              <a:rPr lang="ar-SY" sz="1200" kern="1200" baseline="0" dirty="0" smtClean="0">
                <a:solidFill>
                  <a:schemeClr val="tx1"/>
                </a:solidFill>
                <a:effectLst/>
                <a:latin typeface="+mn-lt"/>
                <a:ea typeface="+mn-ea"/>
                <a:cs typeface="+mn-cs"/>
              </a:rPr>
              <a:t>شرح لماذا تعتبر هذه الدورة التدريبية ضرورية</a:t>
            </a:r>
          </a:p>
          <a:p>
            <a:pPr marL="171450" indent="-171450" algn="r" rtl="1">
              <a:buFont typeface="Arial" charset="0"/>
              <a:buChar char="•"/>
            </a:pPr>
            <a:r>
              <a:rPr lang="ar-SY" sz="1200" kern="1200" baseline="0" dirty="0" smtClean="0">
                <a:solidFill>
                  <a:schemeClr val="tx1"/>
                </a:solidFill>
                <a:effectLst/>
                <a:latin typeface="+mn-lt"/>
                <a:ea typeface="+mn-ea"/>
                <a:cs typeface="+mn-cs"/>
              </a:rPr>
              <a:t>وضع قائمة بالأجزاء المكونة للجدول الزمني وأنشطة الدورة التدريبية</a:t>
            </a:r>
          </a:p>
          <a:p>
            <a:pPr marL="171450" indent="-171450" algn="r" rtl="1">
              <a:buFont typeface="Arial" charset="0"/>
              <a:buChar char="•"/>
            </a:pPr>
            <a:r>
              <a:rPr lang="ar-SY" sz="1200" kern="1200" baseline="0" dirty="0" smtClean="0">
                <a:solidFill>
                  <a:schemeClr val="tx1"/>
                </a:solidFill>
                <a:effectLst/>
                <a:latin typeface="+mn-lt"/>
                <a:ea typeface="+mn-ea"/>
                <a:cs typeface="+mn-cs"/>
              </a:rPr>
              <a:t>وضع قائمة بإجراءات الصحة والسلامة في مكان انعقاد الدورة التدريبية.</a:t>
            </a:r>
            <a:endParaRPr lang="ar-SY" sz="1200" kern="1200" dirty="0" smtClean="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5827260C-95DC-194B-88B2-0B241DEC43BF}" type="slidenum">
              <a:rPr lang="en-US" smtClean="0"/>
              <a:pPr/>
              <a:t>3</a:t>
            </a:fld>
            <a:endParaRPr lang="en-US"/>
          </a:p>
        </p:txBody>
      </p:sp>
    </p:spTree>
    <p:extLst>
      <p:ext uri="{BB962C8B-B14F-4D97-AF65-F5344CB8AC3E}">
        <p14:creationId xmlns:p14="http://schemas.microsoft.com/office/powerpoint/2010/main" val="5734250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4</a:t>
            </a:fld>
            <a:endParaRPr lang="en-US"/>
          </a:p>
        </p:txBody>
      </p:sp>
    </p:spTree>
    <p:extLst>
      <p:ext uri="{BB962C8B-B14F-4D97-AF65-F5344CB8AC3E}">
        <p14:creationId xmlns:p14="http://schemas.microsoft.com/office/powerpoint/2010/main" val="4079497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5</a:t>
            </a:fld>
            <a:endParaRPr lang="en-US"/>
          </a:p>
        </p:txBody>
      </p:sp>
    </p:spTree>
    <p:extLst>
      <p:ext uri="{BB962C8B-B14F-4D97-AF65-F5344CB8AC3E}">
        <p14:creationId xmlns:p14="http://schemas.microsoft.com/office/powerpoint/2010/main" val="2534104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النفاذ الكامل أو الجزئي بدون حق</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الإرسال غير العمومي لبيانات الكمبيوتر إلى نظام كمبيوتر، منه أو داخله </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الإضرار ببيانات الكمبيوتر، إتلافها، تغييرها أو حذفها</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عرقلة اشتغال نظام الكمبيوتر عن طريق إدخال بيانات الكمبيوتر، نقلها، إتلافها، حذفها، إفسادها، تغييرها أو إخفائها </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إنتاج وحيازة أنظمة كمبيوتر تقوم بما سبق</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بيانات غير صحيحة بنية أن تبدو أصلية بقصد اعتبارها أو استخدامها لأغراض قانونية على أنها أصلية</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أي إدخال أو تدخل بنية غير شريفة بهدف تحقيق منفعة اقتصادية </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إنتاج، تقديم، توزيع، شراء، حيازة</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حقوق الملكية الفكرية</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التعجيل بحفظ بيانات الكمبيوتر وبيانات الحركة </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الكشف الجزئي عن بيانات الحركة من أجل التعرف على مزود الخدمة والمسار</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الأمر بإبراز البيانات الموجه إلى أشخاص (بيانات الكمبيوتر) ومزودي الخدمات (معلومات عن المشترك)</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البحث عن بيانات الكمبيوتر ومصادرتها (الكمبيوتر وأي دعامة تخزين)</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جمع بيانات الحركة في الوقت الحقيقي واعتراض بيانات الكمبيوتر في الوقت الحقيقي</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الجرائم الجنائية التي تعتبر مدرجة كجرائم تستوجب تسليم مرتكبيها</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المساعدة القانونية المتبادلة - المساعدة المتبادلة إلى أقصى حد ممكن من أجل تمكين التحقيقات أو الإجراءات المتعلقة بالجرائم ذات الصلة بأنظمة وبيانات الكمبيوتر، أو لجمع الأدلة في شكل إلكتروني ذات صلة بجريمة جنائية</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الكشف الطوعي</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التعجيل بحفظ بيانات الكمبيوتر، والكشف عن بيانات الحركة المحفوظة</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المساعدة القانونية المتبادلة للمطالبة بالمصادرة، دون ترخيص للنفاذ إلى أنظمة الكمبيوتر انطلاقا من البلد (المادة 32)</a:t>
            </a:r>
            <a:endParaRPr lang="ar-SY" sz="10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000" kern="1200" dirty="0" smtClean="0">
                <a:solidFill>
                  <a:schemeClr val="tx1"/>
                </a:solidFill>
                <a:effectLst/>
                <a:latin typeface="+mn-lt"/>
                <a:ea typeface="MS PGothic" pitchFamily="34" charset="-128"/>
                <a:cs typeface="MS PGothic" charset="0"/>
              </a:rPr>
              <a:t>نقاط الاتصال 24/7 (إحداها لأغراض التحقيق، 24/7، والتعجيل بالتعاون والاستعداد للبث في الطلبات، وموظفين مدربين)</a:t>
            </a:r>
            <a:endParaRPr lang="ar-SY" sz="1000" kern="1200" dirty="0" smtClean="0">
              <a:solidFill>
                <a:schemeClr val="tx1"/>
              </a:solidFill>
              <a:effectLst/>
              <a:latin typeface="+mn-lt"/>
              <a:ea typeface="MS PGothic" pitchFamily="34" charset="-128"/>
              <a:cs typeface="MS PGothic"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6</a:t>
            </a:fld>
            <a:endParaRPr lang="fr-FR"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1"/>
            <a:r>
              <a:rPr lang="ar-SA" sz="1200" kern="1200" dirty="0" smtClean="0">
                <a:solidFill>
                  <a:schemeClr val="tx1"/>
                </a:solidFill>
                <a:effectLst/>
                <a:latin typeface="+mn-lt"/>
                <a:ea typeface="MS PGothic" pitchFamily="34" charset="-128"/>
                <a:cs typeface="MS PGothic" charset="0"/>
              </a:rPr>
              <a:t>افتتحت للتوقيع في شهر نوفمبر 2001 في بودابست</a:t>
            </a:r>
            <a:endParaRPr lang="fr-FR" sz="1200" kern="1200" dirty="0" smtClean="0">
              <a:solidFill>
                <a:schemeClr val="tx1"/>
              </a:solidFill>
              <a:effectLst/>
              <a:latin typeface="+mn-lt"/>
              <a:ea typeface="MS PGothic" pitchFamily="34" charset="-128"/>
              <a:cs typeface="MS PGothic" charset="0"/>
            </a:endParaRPr>
          </a:p>
          <a:p>
            <a:pPr algn="just" rtl="1"/>
            <a:r>
              <a:rPr lang="ar-SA" sz="1200" kern="1200" dirty="0" smtClean="0">
                <a:solidFill>
                  <a:schemeClr val="tx1"/>
                </a:solidFill>
                <a:effectLst/>
                <a:latin typeface="+mn-lt"/>
                <a:ea typeface="MS PGothic" pitchFamily="34" charset="-128"/>
                <a:cs typeface="MS PGothic" charset="0"/>
              </a:rPr>
              <a:t>تلاها تأسيس لجنة اتفاقية الجريمة الإلكترونية (</a:t>
            </a:r>
            <a:r>
              <a:rPr lang="en-US" sz="1200" kern="1200" dirty="0" smtClean="0">
                <a:solidFill>
                  <a:schemeClr val="tx1"/>
                </a:solidFill>
                <a:effectLst/>
                <a:latin typeface="+mn-lt"/>
                <a:ea typeface="MS PGothic" pitchFamily="34" charset="-128"/>
                <a:cs typeface="MS PGothic" charset="0"/>
              </a:rPr>
              <a:t>T-CY</a:t>
            </a:r>
            <a:r>
              <a:rPr lang="ar-SA" sz="1200" kern="1200" dirty="0" smtClean="0">
                <a:solidFill>
                  <a:schemeClr val="tx1"/>
                </a:solidFill>
                <a:effectLst/>
                <a:latin typeface="+mn-lt"/>
                <a:ea typeface="MS PGothic" pitchFamily="34" charset="-128"/>
                <a:cs typeface="MS PGothic" charset="0"/>
              </a:rPr>
              <a:t>)</a:t>
            </a:r>
            <a:endParaRPr lang="fr-FR" sz="1200" kern="1200" dirty="0" smtClean="0">
              <a:solidFill>
                <a:schemeClr val="tx1"/>
              </a:solidFill>
              <a:effectLst/>
              <a:latin typeface="+mn-lt"/>
              <a:ea typeface="MS PGothic" pitchFamily="34" charset="-128"/>
              <a:cs typeface="MS PGothic" charset="0"/>
            </a:endParaRPr>
          </a:p>
          <a:p>
            <a:pPr algn="just" rtl="1"/>
            <a:r>
              <a:rPr lang="ar-SA" sz="1200" kern="1200" dirty="0" smtClean="0">
                <a:solidFill>
                  <a:schemeClr val="tx1"/>
                </a:solidFill>
                <a:effectLst/>
                <a:latin typeface="+mn-lt"/>
                <a:ea typeface="MS PGothic" pitchFamily="34" charset="-128"/>
                <a:cs typeface="MS PGothic" charset="0"/>
              </a:rPr>
              <a:t>مفتوحة للانضمام من قبل أي دولة</a:t>
            </a:r>
            <a:endParaRPr lang="fr-FR" sz="1200" kern="1200" dirty="0" smtClean="0">
              <a:solidFill>
                <a:schemeClr val="tx1"/>
              </a:solidFill>
              <a:effectLst/>
              <a:latin typeface="+mn-lt"/>
              <a:ea typeface="MS PGothic" pitchFamily="34" charset="-128"/>
              <a:cs typeface="MS PGothic" charset="0"/>
            </a:endParaRPr>
          </a:p>
          <a:p>
            <a:pPr algn="just" rtl="1"/>
            <a:r>
              <a:rPr lang="ar-SA" sz="1200" kern="1200" dirty="0" smtClean="0">
                <a:solidFill>
                  <a:schemeClr val="tx1"/>
                </a:solidFill>
                <a:effectLst/>
                <a:latin typeface="+mn-lt"/>
                <a:ea typeface="MS PGothic" pitchFamily="34" charset="-128"/>
                <a:cs typeface="MS PGothic" charset="0"/>
              </a:rPr>
              <a:t>حتى هذا التاريخ، هذه المعاهدة هي </a:t>
            </a:r>
            <a:r>
              <a:rPr lang="ar-SA" sz="1200" b="1" kern="1200" dirty="0" smtClean="0">
                <a:solidFill>
                  <a:schemeClr val="tx1"/>
                </a:solidFill>
                <a:effectLst/>
                <a:latin typeface="+mn-lt"/>
                <a:ea typeface="MS PGothic" pitchFamily="34" charset="-128"/>
                <a:cs typeface="MS PGothic" charset="0"/>
              </a:rPr>
              <a:t>الاتفاقية الدولية الوحيدة بشأن الجريمة الإلكترونية والأدلة الإلكترونية</a:t>
            </a:r>
            <a:endParaRPr lang="fr-FR" sz="1200" kern="1200" dirty="0" smtClean="0">
              <a:solidFill>
                <a:schemeClr val="tx1"/>
              </a:solidFill>
              <a:effectLst/>
              <a:latin typeface="+mn-lt"/>
              <a:ea typeface="MS PGothic" pitchFamily="34" charset="-128"/>
              <a:cs typeface="MS PGothic" charset="0"/>
            </a:endParaRPr>
          </a:p>
          <a:p>
            <a:pPr algn="just" rtl="1"/>
            <a:r>
              <a:rPr lang="ar-SA" sz="1200" kern="1200" dirty="0" smtClean="0">
                <a:solidFill>
                  <a:schemeClr val="tx1"/>
                </a:solidFill>
                <a:effectLst/>
                <a:latin typeface="+mn-lt"/>
                <a:ea typeface="MS PGothic" pitchFamily="34" charset="-128"/>
                <a:cs typeface="MS PGothic" charset="0"/>
              </a:rPr>
              <a:t>تقدم هذه الاتفاقية تعاريف رفيعة المستوى ومحايدة من الناحية التقنية للجرائم الإلكترونية</a:t>
            </a:r>
            <a:endParaRPr lang="fr-FR" sz="1200" kern="1200" dirty="0" smtClean="0">
              <a:solidFill>
                <a:schemeClr val="tx1"/>
              </a:solidFill>
              <a:effectLst/>
              <a:latin typeface="+mn-lt"/>
              <a:ea typeface="MS PGothic" pitchFamily="34" charset="-128"/>
              <a:cs typeface="MS PGothic" charset="0"/>
            </a:endParaRPr>
          </a:p>
          <a:p>
            <a:pPr algn="just" rtl="1"/>
            <a:r>
              <a:rPr lang="ar-SA" sz="1200" kern="1200" dirty="0" smtClean="0">
                <a:solidFill>
                  <a:schemeClr val="tx1"/>
                </a:solidFill>
                <a:effectLst/>
                <a:latin typeface="+mn-lt"/>
                <a:ea typeface="MS PGothic" pitchFamily="34" charset="-128"/>
                <a:cs typeface="MS PGothic" charset="0"/>
              </a:rPr>
              <a:t>تحدد الاتفاقية إجراءات قياسية للتحقيق والمتابعة القضائية على المستوى الوطني، وتضع التزامات ذات الصلة على الأطراف المعنية</a:t>
            </a:r>
            <a:endParaRPr lang="fr-FR" sz="1200" kern="1200" dirty="0" smtClean="0">
              <a:solidFill>
                <a:schemeClr val="tx1"/>
              </a:solidFill>
              <a:effectLst/>
              <a:latin typeface="+mn-lt"/>
              <a:ea typeface="MS PGothic" pitchFamily="34" charset="-128"/>
              <a:cs typeface="MS PGothic" charset="0"/>
            </a:endParaRPr>
          </a:p>
          <a:p>
            <a:pPr algn="just" rtl="1"/>
            <a:r>
              <a:rPr lang="ar-SA" sz="1200" kern="1200" dirty="0" smtClean="0">
                <a:solidFill>
                  <a:schemeClr val="tx1"/>
                </a:solidFill>
                <a:effectLst/>
                <a:latin typeface="+mn-lt"/>
                <a:ea typeface="MS PGothic" pitchFamily="34" charset="-128"/>
                <a:cs typeface="MS PGothic" charset="0"/>
              </a:rPr>
              <a:t>تحدد الاتفاقية الأحكام الإجرائية للتعاون الدولي، والتعاون بين مصالح الشرطة على الصعيد الدولي، و</a:t>
            </a:r>
            <a:r>
              <a:rPr lang="ar-SY" sz="1200" kern="1200" dirty="0" smtClean="0">
                <a:solidFill>
                  <a:schemeClr val="tx1"/>
                </a:solidFill>
                <a:effectLst/>
                <a:latin typeface="+mn-lt"/>
                <a:ea typeface="MS PGothic" pitchFamily="34" charset="-128"/>
                <a:cs typeface="MS PGothic" charset="0"/>
              </a:rPr>
              <a:t>التعاون القضائي</a:t>
            </a:r>
            <a:endParaRPr lang="fr-FR" sz="1200" kern="1200" dirty="0" smtClean="0">
              <a:solidFill>
                <a:schemeClr val="tx1"/>
              </a:solidFill>
              <a:effectLst/>
              <a:latin typeface="+mn-lt"/>
              <a:ea typeface="MS PGothic" pitchFamily="34" charset="-128"/>
              <a:cs typeface="MS PGothic" charset="0"/>
            </a:endParaRPr>
          </a:p>
          <a:p>
            <a:pPr algn="just" rtl="1"/>
            <a:r>
              <a:rPr lang="ar-SA" sz="1200" kern="1200" dirty="0" smtClean="0">
                <a:solidFill>
                  <a:schemeClr val="tx1"/>
                </a:solidFill>
                <a:effectLst/>
                <a:latin typeface="+mn-lt"/>
                <a:ea typeface="MS PGothic" pitchFamily="34" charset="-128"/>
                <a:cs typeface="MS PGothic" charset="0"/>
              </a:rPr>
              <a:t>تنشر لجنة اتفاقية الجريمة الإلكترونية (</a:t>
            </a:r>
            <a:r>
              <a:rPr lang="en-US" sz="1200" kern="1200" dirty="0" smtClean="0">
                <a:solidFill>
                  <a:schemeClr val="tx1"/>
                </a:solidFill>
                <a:effectLst/>
                <a:latin typeface="+mn-lt"/>
                <a:ea typeface="MS PGothic" pitchFamily="34" charset="-128"/>
                <a:cs typeface="MS PGothic" charset="0"/>
              </a:rPr>
              <a:t>T-CY</a:t>
            </a:r>
            <a:r>
              <a:rPr lang="ar-SA" sz="1200" kern="1200" dirty="0" smtClean="0">
                <a:solidFill>
                  <a:schemeClr val="tx1"/>
                </a:solidFill>
                <a:effectLst/>
                <a:latin typeface="+mn-lt"/>
                <a:ea typeface="MS PGothic" pitchFamily="34" charset="-128"/>
                <a:cs typeface="MS PGothic" charset="0"/>
              </a:rPr>
              <a:t>) مذكرات توجيهية لتفسير أحكام اتفاقية بودابست في ضوء التهديدات الجديدة والمنظومات التكنولوجية الحديثة</a:t>
            </a:r>
            <a:endParaRPr lang="fr-FR" sz="1200" kern="1200" dirty="0" smtClean="0">
              <a:solidFill>
                <a:schemeClr val="tx1"/>
              </a:solidFill>
              <a:effectLst/>
              <a:latin typeface="+mn-lt"/>
              <a:ea typeface="MS PGothic" pitchFamily="34" charset="-128"/>
              <a:cs typeface="MS PGothic" charset="0"/>
            </a:endParaRPr>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7</a:t>
            </a:fld>
            <a:endParaRPr lang="en-US"/>
          </a:p>
        </p:txBody>
      </p:sp>
    </p:spTree>
    <p:extLst>
      <p:ext uri="{BB962C8B-B14F-4D97-AF65-F5344CB8AC3E}">
        <p14:creationId xmlns:p14="http://schemas.microsoft.com/office/powerpoint/2010/main" val="6406638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10000"/>
          </a:bodyPr>
          <a:lstStyle/>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النفاذ الكامل أو الجزئي بدون حق</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الإرسال غير العمومي لبيانات الكمبيوتر إلى نظام كمبيوتر، منه أو داخله </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الإضرار ببيانات الكمبيوتر، إتلافها، تغييرها أو حذفها</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عرقلة اشتغال نظام الكمبيوتر عن طريق إدخال بيانات الكمبيوتر، نقلها، إتلافها، حذفها، إفسادها، تغييرها أو إخفائها </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إنتاج وحيازة أنظمة كمبيوتر تقوم بما سبق</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بيانات غير صحيحة بنية أن تبدو أصلية بقصد اعتبارها أو استخدامها لأغراض قانونية على أنها أصلية</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أي إدخال أو تدخل بنية غير شريفة بهدف تحقيق منفعة اقتصادية </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إنتاج، تقديم، توزيع، شراء، حيازة</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حقوق الملكية الفكرية</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التعجيل بحفظ بيانات الكمبيوتر وبيانات الحركة </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الكشف الجزئي عن بيانات الحركة من أجل التعرف على مزود الخدمة والمسار</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الأمر بإبراز البيانات الموجه إلى أشخاص (بيانات الكمبيوتر) ومزودي الخدمات (معلومات عن المشترك)</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البحث عن بيانات الكمبيوتر ومصادرتها (الكمبيوتر وأي دعامة تخزين)</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جمع بيانات الحركة في الوقت الحقيقي واعتراض بيانات الكمبيوتر في الوقت الحقيقي</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الجرائم الجنائية التي تعتبر مدرجة كجرائم تستوجب تسليم مرتكبيها</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المساعدة القانونية المتبادلة - المساعدة المتبادلة إلى أقصى حد ممكن من أجل تمكين التحقيقات أو الإجراءات المتعلقة بالجرائم ذات الصلة بأنظمة وبيانات الكمبيوتر، أو لجمع الأدلة في شكل إلكتروني ذات صلة بجريمة جنائية</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الكشف الطوعي</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التعجيل بحفظ بيانات الكمبيوتر، والكشف عن بيانات الحركة المحفوظة</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المساعدة القانونية المتبادلة للمطالبة بالمصادرة، دون ترخيص للنفاذ إلى أنظمة الكمبيوتر انطلاقا من البلد (المادة 32)</a:t>
            </a:r>
            <a:endParaRPr lang="ar-SY" sz="1200" kern="1200" dirty="0" smtClean="0">
              <a:solidFill>
                <a:schemeClr val="tx1"/>
              </a:solidFill>
              <a:effectLst/>
              <a:latin typeface="+mn-lt"/>
              <a:ea typeface="MS PGothic" pitchFamily="34" charset="-128"/>
              <a:cs typeface="MS PGothic" charset="0"/>
            </a:endParaRPr>
          </a:p>
          <a:p>
            <a:pPr marL="171450" lvl="0" indent="-171450" algn="just" rtl="1">
              <a:buFont typeface="Arial" charset="0"/>
              <a:buChar char="•"/>
            </a:pPr>
            <a:r>
              <a:rPr lang="ar-SA" sz="1200" kern="1200" dirty="0" smtClean="0">
                <a:solidFill>
                  <a:schemeClr val="tx1"/>
                </a:solidFill>
                <a:effectLst/>
                <a:latin typeface="+mn-lt"/>
                <a:ea typeface="MS PGothic" pitchFamily="34" charset="-128"/>
                <a:cs typeface="MS PGothic" charset="0"/>
              </a:rPr>
              <a:t>نقاط الاتصال 24/7 (إحداها لأغراض التحقيق، 24/7، والتعجيل بالتعاون والاستعداد للبث في الطلبات، وموظفين مدربين)</a:t>
            </a:r>
            <a:endParaRPr lang="fr-FR" sz="1200" kern="1200" dirty="0" smtClean="0">
              <a:solidFill>
                <a:schemeClr val="tx1"/>
              </a:solidFill>
              <a:effectLst/>
              <a:latin typeface="+mn-lt"/>
              <a:ea typeface="MS PGothic" pitchFamily="34" charset="-128"/>
              <a:cs typeface="MS PGothic" charset="0"/>
            </a:endParaRPr>
          </a:p>
          <a:p>
            <a:pPr marL="0" indent="0" algn="just" rtl="1" eaLnBrk="1" hangingPunct="1">
              <a:spcBef>
                <a:spcPct val="0"/>
              </a:spcBef>
              <a:buFontTx/>
              <a:buNone/>
            </a:pPr>
            <a:endParaRPr lang="en-US" dirty="0" smtClean="0">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fld id="{AF832C6B-BDA8-DE4D-980B-63A4BC844782}" type="slidenum">
              <a:rPr lang="fr-FR" sz="1200"/>
              <a:pPr/>
              <a:t>8</a:t>
            </a:fld>
            <a:endParaRPr lang="fr-FR"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A9CA34D-D136-324F-8C5C-F0F921B45548}" type="slidenum">
              <a:rPr lang="en-US" smtClean="0"/>
              <a:pPr>
                <a:defRPr/>
              </a:pPr>
              <a:t>9</a:t>
            </a:fld>
            <a:endParaRPr lang="en-US"/>
          </a:p>
        </p:txBody>
      </p:sp>
    </p:spTree>
    <p:extLst>
      <p:ext uri="{BB962C8B-B14F-4D97-AF65-F5344CB8AC3E}">
        <p14:creationId xmlns:p14="http://schemas.microsoft.com/office/powerpoint/2010/main" val="874931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3A9503A1-91A1-5F4C-8701-FD77CD13ACE2}" type="datetimeFigureOut">
              <a:rPr lang="en-GB"/>
              <a:pPr>
                <a:defRPr/>
              </a:pPr>
              <a:t>24/08/2018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9F15836-6A49-5F42-BACD-B257189485CF}" type="slidenum">
              <a:rPr lang="en-GB"/>
              <a:pPr>
                <a:defRPr/>
              </a:pPr>
              <a:t>‹N°›</a:t>
            </a:fld>
            <a:endParaRPr lang="en-GB"/>
          </a:p>
        </p:txBody>
      </p:sp>
    </p:spTree>
    <p:extLst>
      <p:ext uri="{BB962C8B-B14F-4D97-AF65-F5344CB8AC3E}">
        <p14:creationId xmlns:p14="http://schemas.microsoft.com/office/powerpoint/2010/main" val="1759471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7C3E9523-9B85-3E49-8962-D8935B3DFA91}" type="datetimeFigureOut">
              <a:rPr lang="en-GB"/>
              <a:pPr>
                <a:defRPr/>
              </a:pPr>
              <a:t>24/08/2018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13DCB60-1418-844E-87CE-BE1F7579A62A}" type="slidenum">
              <a:rPr lang="en-GB"/>
              <a:pPr>
                <a:defRPr/>
              </a:pPr>
              <a:t>‹N°›</a:t>
            </a:fld>
            <a:endParaRPr lang="en-GB"/>
          </a:p>
        </p:txBody>
      </p:sp>
    </p:spTree>
    <p:extLst>
      <p:ext uri="{BB962C8B-B14F-4D97-AF65-F5344CB8AC3E}">
        <p14:creationId xmlns:p14="http://schemas.microsoft.com/office/powerpoint/2010/main" val="4177443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900E2E4F-54E0-B94F-A769-C5CA890F6810}" type="datetimeFigureOut">
              <a:rPr lang="en-GB"/>
              <a:pPr>
                <a:defRPr/>
              </a:pPr>
              <a:t>24/08/2018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F650E5B-F315-2940-B411-5C5B376A6125}" type="slidenum">
              <a:rPr lang="en-GB"/>
              <a:pPr>
                <a:defRPr/>
              </a:pPr>
              <a:t>‹N°›</a:t>
            </a:fld>
            <a:endParaRPr lang="en-GB"/>
          </a:p>
        </p:txBody>
      </p:sp>
    </p:spTree>
    <p:extLst>
      <p:ext uri="{BB962C8B-B14F-4D97-AF65-F5344CB8AC3E}">
        <p14:creationId xmlns:p14="http://schemas.microsoft.com/office/powerpoint/2010/main" val="2498788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72B832BE-61CD-FC44-8B43-FDA6C0F98138}" type="datetimeFigureOut">
              <a:rPr lang="en-GB"/>
              <a:pPr>
                <a:defRPr/>
              </a:pPr>
              <a:t>24/08/2018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40F30E3-BDA8-9441-B5F9-FCF5F2F843A1}" type="slidenum">
              <a:rPr lang="en-GB"/>
              <a:pPr>
                <a:defRPr/>
              </a:pPr>
              <a:t>‹N°›</a:t>
            </a:fld>
            <a:endParaRPr lang="en-GB"/>
          </a:p>
        </p:txBody>
      </p:sp>
    </p:spTree>
    <p:extLst>
      <p:ext uri="{BB962C8B-B14F-4D97-AF65-F5344CB8AC3E}">
        <p14:creationId xmlns:p14="http://schemas.microsoft.com/office/powerpoint/2010/main" val="2351047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13C05714-B413-6946-BFFF-FF8346F010A5}" type="datetimeFigureOut">
              <a:rPr lang="en-GB"/>
              <a:pPr>
                <a:defRPr/>
              </a:pPr>
              <a:t>24/08/2018</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B805DEE-E8CF-4D4D-841C-43C1CE9D5797}" type="slidenum">
              <a:rPr lang="en-GB"/>
              <a:pPr>
                <a:defRPr/>
              </a:pPr>
              <a:t>‹N°›</a:t>
            </a:fld>
            <a:endParaRPr lang="en-GB"/>
          </a:p>
        </p:txBody>
      </p:sp>
    </p:spTree>
    <p:extLst>
      <p:ext uri="{BB962C8B-B14F-4D97-AF65-F5344CB8AC3E}">
        <p14:creationId xmlns:p14="http://schemas.microsoft.com/office/powerpoint/2010/main" val="3904322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4736EE87-5B00-7C4B-BC94-BF1EACDB7EF1}" type="datetimeFigureOut">
              <a:rPr lang="en-GB"/>
              <a:pPr>
                <a:defRPr/>
              </a:pPr>
              <a:t>24/08/2018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9F02B3DA-0675-2841-8D4D-2CD6E1BDF2A9}" type="slidenum">
              <a:rPr lang="en-GB"/>
              <a:pPr>
                <a:defRPr/>
              </a:pPr>
              <a:t>‹N°›</a:t>
            </a:fld>
            <a:endParaRPr lang="en-GB"/>
          </a:p>
        </p:txBody>
      </p:sp>
    </p:spTree>
    <p:extLst>
      <p:ext uri="{BB962C8B-B14F-4D97-AF65-F5344CB8AC3E}">
        <p14:creationId xmlns:p14="http://schemas.microsoft.com/office/powerpoint/2010/main" val="2867640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F11A88CE-3282-3F45-9FA0-D64F14C66B6B}" type="datetimeFigureOut">
              <a:rPr lang="en-GB"/>
              <a:pPr>
                <a:defRPr/>
              </a:pPr>
              <a:t>24/08/2018</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16A593CE-7E3C-4A4A-A75A-FCE45893F3EE}" type="slidenum">
              <a:rPr lang="en-GB"/>
              <a:pPr>
                <a:defRPr/>
              </a:pPr>
              <a:t>‹N°›</a:t>
            </a:fld>
            <a:endParaRPr lang="en-GB"/>
          </a:p>
        </p:txBody>
      </p:sp>
    </p:spTree>
    <p:extLst>
      <p:ext uri="{BB962C8B-B14F-4D97-AF65-F5344CB8AC3E}">
        <p14:creationId xmlns:p14="http://schemas.microsoft.com/office/powerpoint/2010/main" val="912939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EF77F804-C88E-AA46-BD27-FBCF46ECBB79}" type="datetimeFigureOut">
              <a:rPr lang="en-GB"/>
              <a:pPr>
                <a:defRPr/>
              </a:pPr>
              <a:t>24/08/2018</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064F0016-9ECD-5D4E-96A1-F38A6AE0D4A6}" type="slidenum">
              <a:rPr lang="en-GB"/>
              <a:pPr>
                <a:defRPr/>
              </a:pPr>
              <a:t>‹N°›</a:t>
            </a:fld>
            <a:endParaRPr lang="en-GB"/>
          </a:p>
        </p:txBody>
      </p:sp>
    </p:spTree>
    <p:extLst>
      <p:ext uri="{BB962C8B-B14F-4D97-AF65-F5344CB8AC3E}">
        <p14:creationId xmlns:p14="http://schemas.microsoft.com/office/powerpoint/2010/main" val="2230110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C76E2C3-21CC-6441-99FF-77D8185D3CB8}" type="datetimeFigureOut">
              <a:rPr lang="en-GB"/>
              <a:pPr>
                <a:defRPr/>
              </a:pPr>
              <a:t>24/08/2018</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3F059184-73AC-F04F-B81E-2EE31F82823D}" type="slidenum">
              <a:rPr lang="en-GB"/>
              <a:pPr>
                <a:defRPr/>
              </a:pPr>
              <a:t>‹N°›</a:t>
            </a:fld>
            <a:endParaRPr lang="en-GB"/>
          </a:p>
        </p:txBody>
      </p:sp>
    </p:spTree>
    <p:extLst>
      <p:ext uri="{BB962C8B-B14F-4D97-AF65-F5344CB8AC3E}">
        <p14:creationId xmlns:p14="http://schemas.microsoft.com/office/powerpoint/2010/main" val="2721299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7264158-6AB6-E94E-BEAC-01C1400CEC05}" type="datetimeFigureOut">
              <a:rPr lang="en-GB"/>
              <a:pPr>
                <a:defRPr/>
              </a:pPr>
              <a:t>24/08/2018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6908AC0-CD13-E04A-A5F7-633FABB4F643}" type="slidenum">
              <a:rPr lang="en-GB"/>
              <a:pPr>
                <a:defRPr/>
              </a:pPr>
              <a:t>‹N°›</a:t>
            </a:fld>
            <a:endParaRPr lang="en-GB"/>
          </a:p>
        </p:txBody>
      </p:sp>
    </p:spTree>
    <p:extLst>
      <p:ext uri="{BB962C8B-B14F-4D97-AF65-F5344CB8AC3E}">
        <p14:creationId xmlns:p14="http://schemas.microsoft.com/office/powerpoint/2010/main" val="2766521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CC749AE0-E3CA-2944-85DE-1113A79DBDE8}" type="datetimeFigureOut">
              <a:rPr lang="en-GB"/>
              <a:pPr>
                <a:defRPr/>
              </a:pPr>
              <a:t>24/08/2018</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281D11C-E289-314B-A610-3BC5AC08439C}" type="slidenum">
              <a:rPr lang="en-GB"/>
              <a:pPr>
                <a:defRPr/>
              </a:pPr>
              <a:t>‹N°›</a:t>
            </a:fld>
            <a:endParaRPr lang="en-GB"/>
          </a:p>
        </p:txBody>
      </p:sp>
    </p:spTree>
    <p:extLst>
      <p:ext uri="{BB962C8B-B14F-4D97-AF65-F5344CB8AC3E}">
        <p14:creationId xmlns:p14="http://schemas.microsoft.com/office/powerpoint/2010/main" val="678301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7E8E0F86-8703-4946-8C65-F61D4D7B933D}" type="datetimeFigureOut">
              <a:rPr lang="en-GB"/>
              <a:pPr>
                <a:defRPr/>
              </a:pPr>
              <a:t>24/08/2018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2D32B077-5BA3-7640-94DF-BAF671DF5F43}" type="slidenum">
              <a:rPr lang="en-GB"/>
              <a:pPr>
                <a:defRPr/>
              </a:pPr>
              <a:t>‹N°›</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ec.europa.eu/competition/ecn/ecn_recommendation_09122013_digital_evidence_en.pdf"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humanrightshouse.org/Articles/11059.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rtl="1"/>
            <a:r>
              <a:rPr lang="ar-SY" b="1" dirty="0">
                <a:latin typeface="Sakkal Majalla" panose="02000000000000000000" pitchFamily="2" charset="-78"/>
                <a:cs typeface="Sakkal Majalla" panose="02000000000000000000" pitchFamily="2" charset="-78"/>
              </a:rPr>
              <a:t>الدورة التدريبية المتقدمة في الجريمة الإلكترونية لفائدة القضاة والمدعين </a:t>
            </a:r>
            <a:r>
              <a:rPr lang="ar-SY" b="1" dirty="0" smtClean="0">
                <a:latin typeface="Sakkal Majalla" panose="02000000000000000000" pitchFamily="2" charset="-78"/>
                <a:cs typeface="Sakkal Majalla" panose="02000000000000000000" pitchFamily="2" charset="-78"/>
              </a:rPr>
              <a:t>العامين</a:t>
            </a:r>
            <a:endParaRPr lang="en-US" dirty="0"/>
          </a:p>
        </p:txBody>
      </p:sp>
      <p:sp>
        <p:nvSpPr>
          <p:cNvPr id="3" name="Subtitle 2"/>
          <p:cNvSpPr>
            <a:spLocks noGrp="1"/>
          </p:cNvSpPr>
          <p:nvPr>
            <p:ph type="subTitle" idx="1"/>
          </p:nvPr>
        </p:nvSpPr>
        <p:spPr>
          <a:xfrm>
            <a:off x="1371600" y="3886200"/>
            <a:ext cx="6400800" cy="2639144"/>
          </a:xfrm>
        </p:spPr>
        <p:txBody>
          <a:bodyPr/>
          <a:lstStyle/>
          <a:p>
            <a:pPr rtl="1"/>
            <a:r>
              <a:rPr lang="ar-SY" sz="3600" dirty="0" smtClean="0">
                <a:solidFill>
                  <a:schemeClr val="bg1">
                    <a:lumMod val="65000"/>
                  </a:schemeClr>
                </a:solidFill>
                <a:latin typeface="Sakkal Majalla" panose="02000000000000000000" pitchFamily="2" charset="-78"/>
                <a:cs typeface="Sakkal Majalla" panose="02000000000000000000" pitchFamily="2" charset="-78"/>
              </a:rPr>
              <a:t>الحصة 2.1.2</a:t>
            </a:r>
          </a:p>
          <a:p>
            <a:pPr rtl="1"/>
            <a:r>
              <a:rPr lang="ar-SY" sz="3600" dirty="0" smtClean="0">
                <a:solidFill>
                  <a:schemeClr val="bg1">
                    <a:lumMod val="65000"/>
                  </a:schemeClr>
                </a:solidFill>
                <a:latin typeface="Sakkal Majalla" panose="02000000000000000000" pitchFamily="2" charset="-78"/>
                <a:cs typeface="Sakkal Majalla" panose="02000000000000000000" pitchFamily="2" charset="-78"/>
              </a:rPr>
              <a:t>تحديثات على اتفاقية بودابست</a:t>
            </a:r>
          </a:p>
          <a:p>
            <a:pPr rtl="1"/>
            <a:r>
              <a:rPr lang="ar-SY" sz="3600" dirty="0" smtClean="0">
                <a:solidFill>
                  <a:schemeClr val="bg1">
                    <a:lumMod val="65000"/>
                  </a:schemeClr>
                </a:solidFill>
                <a:latin typeface="Sakkal Majalla" panose="02000000000000000000" pitchFamily="2" charset="-78"/>
                <a:cs typeface="Sakkal Majalla" panose="02000000000000000000" pitchFamily="2" charset="-78"/>
              </a:rPr>
              <a:t>النفاذ إلى الأدلة على السحابة </a:t>
            </a:r>
          </a:p>
          <a:p>
            <a:pPr rtl="1"/>
            <a:r>
              <a:rPr lang="ar-SY" sz="3600" dirty="0" smtClean="0">
                <a:solidFill>
                  <a:schemeClr val="bg1">
                    <a:lumMod val="65000"/>
                  </a:schemeClr>
                </a:solidFill>
                <a:latin typeface="Sakkal Majalla" panose="02000000000000000000" pitchFamily="2" charset="-78"/>
                <a:cs typeface="Sakkal Majalla" panose="02000000000000000000" pitchFamily="2" charset="-78"/>
              </a:rPr>
              <a:t>والبروتوكول الإضافي</a:t>
            </a:r>
          </a:p>
        </p:txBody>
      </p:sp>
      <p:pic>
        <p:nvPicPr>
          <p:cNvPr id="5"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405856" y="443764"/>
            <a:ext cx="4332287" cy="861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71245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1683" name="TextBox 7"/>
          <p:cNvSpPr txBox="1">
            <a:spLocks noChangeArrowheads="1"/>
          </p:cNvSpPr>
          <p:nvPr/>
        </p:nvSpPr>
        <p:spPr bwMode="auto">
          <a:xfrm>
            <a:off x="1403350" y="4462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just" rtl="1">
              <a:spcBef>
                <a:spcPts val="600"/>
              </a:spcBef>
              <a:spcAft>
                <a:spcPts val="600"/>
              </a:spcAft>
            </a:pPr>
            <a:r>
              <a:rPr lang="ar-SY" sz="3200" b="1" dirty="0" smtClean="0">
                <a:solidFill>
                  <a:schemeClr val="bg1"/>
                </a:solidFill>
                <a:latin typeface="Sakkal Majalla" panose="02000000000000000000" pitchFamily="2" charset="-78"/>
                <a:cs typeface="Sakkal Majalla" panose="02000000000000000000" pitchFamily="2" charset="-78"/>
              </a:rPr>
              <a:t>فريق العمل </a:t>
            </a:r>
            <a:r>
              <a:rPr lang="ar-SY" sz="3200" b="1" dirty="0">
                <a:solidFill>
                  <a:schemeClr val="bg1"/>
                </a:solidFill>
                <a:latin typeface="Sakkal Majalla" panose="02000000000000000000" pitchFamily="2" charset="-78"/>
                <a:cs typeface="Sakkal Majalla" panose="02000000000000000000" pitchFamily="2" charset="-78"/>
              </a:rPr>
              <a:t>على الأدلة في السحابة </a:t>
            </a:r>
            <a:r>
              <a:rPr lang="ar-SY" sz="3200" b="1" dirty="0" smtClean="0">
                <a:solidFill>
                  <a:schemeClr val="bg1"/>
                </a:solidFill>
                <a:latin typeface="Sakkal Majalla" panose="02000000000000000000" pitchFamily="2" charset="-78"/>
                <a:cs typeface="Sakkal Majalla" panose="02000000000000000000" pitchFamily="2" charset="-78"/>
              </a:rPr>
              <a:t>التابع </a:t>
            </a:r>
            <a:r>
              <a:rPr lang="ar-SY" sz="3200" b="1" dirty="0">
                <a:solidFill>
                  <a:schemeClr val="bg1"/>
                </a:solidFill>
                <a:latin typeface="Sakkal Majalla" panose="02000000000000000000" pitchFamily="2" charset="-78"/>
                <a:cs typeface="Sakkal Majalla" panose="02000000000000000000" pitchFamily="2" charset="-78"/>
              </a:rPr>
              <a:t>للجنة اتفاقية الجريمة الإلكترونية</a:t>
            </a:r>
          </a:p>
        </p:txBody>
      </p:sp>
      <p:pic>
        <p:nvPicPr>
          <p:cNvPr id="71684"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Content Placeholder 11"/>
          <p:cNvSpPr txBox="1">
            <a:spLocks noGrp="1"/>
          </p:cNvSpPr>
          <p:nvPr>
            <p:ph idx="1"/>
          </p:nvPr>
        </p:nvSpPr>
        <p:spPr>
          <a:xfrm>
            <a:off x="457200" y="1600200"/>
            <a:ext cx="8229600" cy="3681008"/>
          </a:xfrm>
          <a:ln>
            <a:solidFill>
              <a:schemeClr val="accent1"/>
            </a:solidFill>
          </a:ln>
        </p:spPr>
        <p:txBody>
          <a:bodyPr rtlCol="0">
            <a:spAutoFit/>
          </a:bodyPr>
          <a:lstStyle/>
          <a:p>
            <a:pPr marL="0" indent="0" algn="r" rtl="1">
              <a:spcAft>
                <a:spcPts val="2400"/>
              </a:spcAft>
              <a:buFont typeface="Arial" charset="0"/>
              <a:buNone/>
              <a:defRPr/>
            </a:pPr>
            <a:r>
              <a:rPr lang="ar-SY" sz="1800" b="1" dirty="0" smtClean="0">
                <a:solidFill>
                  <a:srgbClr val="2F618F"/>
                </a:solidFill>
                <a:latin typeface="Sakkal Majalla" panose="02000000000000000000" pitchFamily="2" charset="-78"/>
                <a:cs typeface="Sakkal Majalla" panose="02000000000000000000" pitchFamily="2" charset="-78"/>
              </a:rPr>
              <a:t>كيف يمكن ضمان سيادة القانون في الفضاء الافتراضي عبر مزيد ن النفاذ الفعال إلى الأدلة الإلكترونية لأغراض العدالة الجنائية؟</a:t>
            </a:r>
          </a:p>
          <a:p>
            <a:pPr algn="r" rtl="1">
              <a:spcAft>
                <a:spcPts val="1200"/>
              </a:spcAft>
              <a:buFont typeface="Wingdings" panose="05000000000000000000" pitchFamily="2" charset="2"/>
              <a:buChar char="§"/>
              <a:defRPr/>
            </a:pPr>
            <a:r>
              <a:rPr lang="ar-SY" sz="1800" dirty="0" smtClean="0">
                <a:latin typeface="Sakkal Majalla" panose="02000000000000000000" pitchFamily="2" charset="-78"/>
                <a:cs typeface="Sakkal Majalla" panose="02000000000000000000" pitchFamily="2" charset="-78"/>
              </a:rPr>
              <a:t>تقييم أحكام المساعدة القانونية المتبادلة </a:t>
            </a:r>
            <a:r>
              <a:rPr lang="ar-SY" sz="1800" dirty="0" smtClean="0">
                <a:latin typeface="Sakkal Majalla" panose="02000000000000000000" pitchFamily="2" charset="-78"/>
                <a:cs typeface="Sakkal Majalla" panose="02000000000000000000" pitchFamily="2" charset="-78"/>
                <a:sym typeface="Wingdings"/>
              </a:rPr>
              <a:t>24 توصية لتعزيز فعالية </a:t>
            </a:r>
            <a:r>
              <a:rPr lang="ar-SY" sz="1800" dirty="0">
                <a:latin typeface="Sakkal Majalla" panose="02000000000000000000" pitchFamily="2" charset="-78"/>
                <a:cs typeface="Sakkal Majalla" panose="02000000000000000000" pitchFamily="2" charset="-78"/>
              </a:rPr>
              <a:t>المساعدة القانونية المتبادلة </a:t>
            </a:r>
            <a:r>
              <a:rPr lang="ar-SY" sz="1800" dirty="0" smtClean="0">
                <a:latin typeface="Sakkal Majalla" panose="02000000000000000000" pitchFamily="2" charset="-78"/>
                <a:cs typeface="Sakkal Majalla" panose="02000000000000000000" pitchFamily="2" charset="-78"/>
              </a:rPr>
              <a:t>(ديسمبر 2014)</a:t>
            </a:r>
            <a:endParaRPr lang="ar-SY" sz="1800" dirty="0" smtClean="0">
              <a:latin typeface="Sakkal Majalla" panose="02000000000000000000" pitchFamily="2" charset="-78"/>
              <a:cs typeface="Sakkal Majalla" panose="02000000000000000000" pitchFamily="2" charset="-78"/>
            </a:endParaRPr>
          </a:p>
          <a:p>
            <a:pPr algn="r" rtl="1">
              <a:spcAft>
                <a:spcPts val="1200"/>
              </a:spcAft>
              <a:buFont typeface="Wingdings" panose="05000000000000000000" pitchFamily="2" charset="2"/>
              <a:buChar char="§"/>
              <a:defRPr/>
            </a:pPr>
            <a:r>
              <a:rPr lang="ar-SY" sz="1800" dirty="0" smtClean="0">
                <a:latin typeface="Sakkal Majalla" panose="02000000000000000000" pitchFamily="2" charset="-78"/>
                <a:cs typeface="Sakkal Majalla" panose="02000000000000000000" pitchFamily="2" charset="-78"/>
              </a:rPr>
              <a:t>النفاذ العابر للحدود إلى البيانات (فريق العمل عبر الحدود التابع للجنة اتفاقية الجريمة الإلكترونية 2012-2014)</a:t>
            </a:r>
          </a:p>
          <a:p>
            <a:pPr marL="800100" lvl="1" indent="-342900" algn="r" rtl="1">
              <a:spcAft>
                <a:spcPts val="1200"/>
              </a:spcAft>
              <a:buFont typeface="Arial" panose="020B0604020202020204" pitchFamily="34" charset="0"/>
              <a:buChar char="•"/>
              <a:defRPr/>
            </a:pPr>
            <a:r>
              <a:rPr lang="ar-SY" sz="1600" dirty="0" smtClean="0">
                <a:latin typeface="Sakkal Majalla" panose="02000000000000000000" pitchFamily="2" charset="-78"/>
                <a:cs typeface="Sakkal Majalla" panose="02000000000000000000" pitchFamily="2" charset="-78"/>
              </a:rPr>
              <a:t>توضيح المادة 32.باء من اتفاقية بودابست </a:t>
            </a:r>
            <a:r>
              <a:rPr lang="ar-SY" sz="1600" dirty="0" smtClean="0">
                <a:latin typeface="Sakkal Majalla" panose="02000000000000000000" pitchFamily="2" charset="-78"/>
                <a:cs typeface="Sakkal Majalla" panose="02000000000000000000" pitchFamily="2" charset="-78"/>
                <a:sym typeface="Wingdings"/>
              </a:rPr>
              <a:t> المذكرة التوجيهية </a:t>
            </a:r>
            <a:r>
              <a:rPr lang="ar-SY" sz="1600" dirty="0">
                <a:latin typeface="Sakkal Majalla" panose="02000000000000000000" pitchFamily="2" charset="-78"/>
                <a:cs typeface="Sakkal Majalla" panose="02000000000000000000" pitchFamily="2" charset="-78"/>
              </a:rPr>
              <a:t>(ديسمبر 2014</a:t>
            </a:r>
            <a:r>
              <a:rPr lang="ar-SY" sz="1600" dirty="0" smtClean="0">
                <a:latin typeface="Sakkal Majalla" panose="02000000000000000000" pitchFamily="2" charset="-78"/>
                <a:cs typeface="Sakkal Majalla" panose="02000000000000000000" pitchFamily="2" charset="-78"/>
              </a:rPr>
              <a:t>)</a:t>
            </a:r>
          </a:p>
          <a:p>
            <a:pPr marL="800100" lvl="1" indent="-342900" algn="r" rtl="1">
              <a:spcAft>
                <a:spcPts val="1200"/>
              </a:spcAft>
              <a:buFont typeface="Arial" panose="020B0604020202020204" pitchFamily="34" charset="0"/>
              <a:buChar char="•"/>
              <a:defRPr/>
            </a:pPr>
            <a:r>
              <a:rPr lang="ar-SY" sz="1600" dirty="0" smtClean="0">
                <a:latin typeface="Sakkal Majalla" panose="02000000000000000000" pitchFamily="2" charset="-78"/>
                <a:cs typeface="Sakkal Majalla" panose="02000000000000000000" pitchFamily="2" charset="-78"/>
              </a:rPr>
              <a:t>خيارات إضافية للنفا</a:t>
            </a:r>
            <a:r>
              <a:rPr lang="ar-SY" sz="1600" dirty="0" smtClean="0">
                <a:latin typeface="Sakkal Majalla" panose="02000000000000000000" pitchFamily="2" charset="-78"/>
                <a:cs typeface="Sakkal Majalla" panose="02000000000000000000" pitchFamily="2" charset="-78"/>
              </a:rPr>
              <a:t>ذ العابر للحدود </a:t>
            </a:r>
            <a:r>
              <a:rPr lang="ar-SY" sz="1600" dirty="0">
                <a:latin typeface="Sakkal Majalla" panose="02000000000000000000" pitchFamily="2" charset="-78"/>
                <a:cs typeface="Sakkal Majalla" panose="02000000000000000000" pitchFamily="2" charset="-78"/>
                <a:sym typeface="Wingdings"/>
              </a:rPr>
              <a:t> </a:t>
            </a:r>
            <a:r>
              <a:rPr lang="ar-SY" sz="1600" dirty="0" smtClean="0">
                <a:latin typeface="Sakkal Majalla" panose="02000000000000000000" pitchFamily="2" charset="-78"/>
                <a:cs typeface="Sakkal Majalla" panose="02000000000000000000" pitchFamily="2" charset="-78"/>
                <a:sym typeface="Wingdings"/>
              </a:rPr>
              <a:t>ضرورية لكنها غير قابلة للإعمال من الناحية السياسية في عام 2014. (خطر تزايد العمل أحادي الطرف)</a:t>
            </a:r>
            <a:endParaRPr lang="ar-SY" sz="1600" dirty="0" smtClean="0">
              <a:latin typeface="Sakkal Majalla" panose="02000000000000000000" pitchFamily="2" charset="-78"/>
              <a:cs typeface="Sakkal Majalla" panose="02000000000000000000" pitchFamily="2" charset="-78"/>
            </a:endParaRPr>
          </a:p>
          <a:p>
            <a:pPr algn="r" rtl="1">
              <a:spcAft>
                <a:spcPts val="1200"/>
              </a:spcAft>
              <a:buFont typeface="Wingdings" panose="05000000000000000000" pitchFamily="2" charset="2"/>
              <a:buChar char="§"/>
              <a:defRPr/>
            </a:pPr>
            <a:r>
              <a:rPr lang="ar-SY" sz="1800" dirty="0" smtClean="0">
                <a:latin typeface="Sakkal Majalla" panose="02000000000000000000" pitchFamily="2" charset="-78"/>
                <a:cs typeface="Sakkal Majalla" panose="02000000000000000000" pitchFamily="2" charset="-78"/>
              </a:rPr>
              <a:t>فريق العمل على الأدلة في السحابة التابع للجنة اتفاقية الجريمة الإلكترونية (2015-2016): مقترحات معروضة على لجنة اتفاقية الجريمة الإلكترونية في نوفمبر 2016</a:t>
            </a:r>
          </a:p>
        </p:txBody>
      </p:sp>
      <p:sp>
        <p:nvSpPr>
          <p:cNvPr id="13" name="Rectangle 12"/>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1687" name="Rectangle 13"/>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82EDB556-AB37-7C49-8980-5EF480433A13}" type="slidenum">
              <a:rPr lang="en-US" sz="1200" b="1">
                <a:solidFill>
                  <a:srgbClr val="FFFFFF"/>
                </a:solidFill>
                <a:latin typeface="Verdana" charset="0"/>
                <a:cs typeface="Verdana" charset="0"/>
              </a:rPr>
              <a:pPr/>
              <a:t>10</a:t>
            </a:fld>
            <a:r>
              <a:rPr lang="en-US" sz="1200" b="1">
                <a:solidFill>
                  <a:srgbClr val="FFFFFF"/>
                </a:solidFill>
                <a:latin typeface="Verdana" charset="0"/>
                <a:cs typeface="Verdana" charset="0"/>
              </a:rPr>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2707" name="TextBox 7"/>
          <p:cNvSpPr txBox="1">
            <a:spLocks noChangeArrowheads="1"/>
          </p:cNvSpPr>
          <p:nvPr/>
        </p:nvSpPr>
        <p:spPr bwMode="auto">
          <a:xfrm>
            <a:off x="1403350" y="190500"/>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3200" b="1" dirty="0">
                <a:solidFill>
                  <a:schemeClr val="bg1"/>
                </a:solidFill>
                <a:latin typeface="Sakkal Majalla" panose="02000000000000000000" pitchFamily="2" charset="-78"/>
                <a:cs typeface="Sakkal Majalla" panose="02000000000000000000" pitchFamily="2" charset="-78"/>
              </a:rPr>
              <a:t>فريق العمل على الأدلة في </a:t>
            </a:r>
            <a:r>
              <a:rPr lang="ar-SY" sz="3200" b="1" dirty="0" smtClean="0">
                <a:solidFill>
                  <a:schemeClr val="bg1"/>
                </a:solidFill>
                <a:latin typeface="Sakkal Majalla" panose="02000000000000000000" pitchFamily="2" charset="-78"/>
                <a:cs typeface="Sakkal Majalla" panose="02000000000000000000" pitchFamily="2" charset="-78"/>
              </a:rPr>
              <a:t>السحابة (</a:t>
            </a:r>
            <a:r>
              <a:rPr lang="en-GB" sz="3200" dirty="0" smtClean="0">
                <a:solidFill>
                  <a:schemeClr val="bg1"/>
                </a:solidFill>
                <a:latin typeface="Sakkal Majalla" panose="02000000000000000000" pitchFamily="2" charset="-78"/>
                <a:cs typeface="Sakkal Majalla" panose="02000000000000000000" pitchFamily="2" charset="-78"/>
              </a:rPr>
              <a:t>CEG</a:t>
            </a:r>
            <a:r>
              <a:rPr lang="ar-SY" sz="3200" b="1" dirty="0" smtClean="0">
                <a:solidFill>
                  <a:schemeClr val="bg1"/>
                </a:solidFill>
                <a:latin typeface="Sakkal Majalla" panose="02000000000000000000" pitchFamily="2" charset="-78"/>
                <a:cs typeface="Sakkal Majalla" panose="02000000000000000000" pitchFamily="2" charset="-78"/>
              </a:rPr>
              <a:t>) – القضايا المحددة</a:t>
            </a:r>
            <a:endParaRPr lang="en-GB" sz="2000" dirty="0">
              <a:solidFill>
                <a:schemeClr val="bg1"/>
              </a:solidFill>
              <a:latin typeface="Sakkal Majalla" panose="02000000000000000000" pitchFamily="2" charset="-78"/>
              <a:cs typeface="Sakkal Majalla" panose="02000000000000000000" pitchFamily="2" charset="-78"/>
            </a:endParaRPr>
          </a:p>
        </p:txBody>
      </p:sp>
      <p:pic>
        <p:nvPicPr>
          <p:cNvPr id="7270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2709" name="Content Placeholder 12"/>
          <p:cNvSpPr>
            <a:spLocks noGrp="1"/>
          </p:cNvSpPr>
          <p:nvPr>
            <p:ph idx="1"/>
          </p:nvPr>
        </p:nvSpPr>
        <p:spPr>
          <a:xfrm>
            <a:off x="457200" y="1722438"/>
            <a:ext cx="8229600" cy="4093428"/>
          </a:xfrm>
          <a:ln>
            <a:solidFill>
              <a:schemeClr val="accent1"/>
            </a:solidFill>
            <a:miter lim="800000"/>
            <a:headEnd/>
            <a:tailEnd/>
          </a:ln>
        </p:spPr>
        <p:txBody>
          <a:bodyPr>
            <a:spAutoFit/>
          </a:bodyPr>
          <a:lstStyle/>
          <a:p>
            <a:pPr marL="544513" indent="-544513" algn="r" rtl="1">
              <a:spcBef>
                <a:spcPts val="1200"/>
              </a:spcBef>
              <a:spcAft>
                <a:spcPts val="1200"/>
              </a:spcAft>
              <a:buFont typeface="Calibri" charset="0"/>
              <a:buAutoNum type="arabicPeriod"/>
            </a:pPr>
            <a:r>
              <a:rPr lang="ar-SY" sz="2000" dirty="0" smtClean="0">
                <a:latin typeface="Sakkal Majalla" panose="02000000000000000000" pitchFamily="2" charset="-78"/>
                <a:ea typeface="MS PGothic" charset="0"/>
                <a:cs typeface="Sakkal Majalla" panose="02000000000000000000" pitchFamily="2" charset="-78"/>
              </a:rPr>
              <a:t>التمييز بين </a:t>
            </a:r>
            <a:r>
              <a:rPr lang="ar-SY" sz="2000" b="1" dirty="0" smtClean="0">
                <a:latin typeface="Sakkal Majalla" panose="02000000000000000000" pitchFamily="2" charset="-78"/>
                <a:ea typeface="MS PGothic" charset="0"/>
                <a:cs typeface="Sakkal Majalla" panose="02000000000000000000" pitchFamily="2" charset="-78"/>
              </a:rPr>
              <a:t>الب</a:t>
            </a:r>
            <a:r>
              <a:rPr lang="ar-SY" sz="2000" b="1" dirty="0" smtClean="0">
                <a:latin typeface="Sakkal Majalla" panose="02000000000000000000" pitchFamily="2" charset="-78"/>
                <a:ea typeface="MS PGothic" charset="0"/>
                <a:cs typeface="Sakkal Majalla" panose="02000000000000000000" pitchFamily="2" charset="-78"/>
              </a:rPr>
              <a:t>يانات عن المشترك، مقابل بيانات الحركة وبيانات المحتوى</a:t>
            </a:r>
          </a:p>
          <a:p>
            <a:pPr marL="544513" indent="-544513" algn="r" rtl="1">
              <a:spcBef>
                <a:spcPts val="1200"/>
              </a:spcBef>
              <a:spcAft>
                <a:spcPts val="1200"/>
              </a:spcAft>
              <a:buFont typeface="Calibri" charset="0"/>
              <a:buAutoNum type="arabicPeriod"/>
            </a:pPr>
            <a:r>
              <a:rPr lang="ar-SY" sz="2000" b="1" dirty="0" smtClean="0">
                <a:latin typeface="Sakkal Majalla" panose="02000000000000000000" pitchFamily="2" charset="-78"/>
                <a:ea typeface="MS PGothic" charset="0"/>
                <a:cs typeface="Sakkal Majalla" panose="02000000000000000000" pitchFamily="2" charset="-78"/>
              </a:rPr>
              <a:t>فعالية المساعدة القانونية المتبادلة</a:t>
            </a:r>
          </a:p>
          <a:p>
            <a:pPr marL="544513" indent="-544513" algn="r" rtl="1">
              <a:spcBef>
                <a:spcPts val="1200"/>
              </a:spcBef>
              <a:spcAft>
                <a:spcPts val="1200"/>
              </a:spcAft>
              <a:buFont typeface="Calibri" charset="0"/>
              <a:buAutoNum type="arabicPeriod"/>
            </a:pPr>
            <a:r>
              <a:rPr lang="ar-SY" sz="2000" b="1" dirty="0" smtClean="0">
                <a:latin typeface="Sakkal Majalla" panose="02000000000000000000" pitchFamily="2" charset="-78"/>
                <a:ea typeface="MS PGothic" charset="0"/>
                <a:cs typeface="Sakkal Majalla" panose="02000000000000000000" pitchFamily="2" charset="-78"/>
              </a:rPr>
              <a:t>ضياع الموقع </a:t>
            </a:r>
            <a:r>
              <a:rPr lang="ar-SY" sz="2000" dirty="0" smtClean="0">
                <a:latin typeface="Sakkal Majalla" panose="02000000000000000000" pitchFamily="2" charset="-78"/>
                <a:ea typeface="MS PGothic" charset="0"/>
                <a:cs typeface="Sakkal Majalla" panose="02000000000000000000" pitchFamily="2" charset="-78"/>
              </a:rPr>
              <a:t>وأدغال النفاذ العابر للحدود</a:t>
            </a:r>
          </a:p>
          <a:p>
            <a:pPr marL="544513" indent="-544513" algn="r" rtl="1">
              <a:spcBef>
                <a:spcPts val="1200"/>
              </a:spcBef>
              <a:spcAft>
                <a:spcPts val="1200"/>
              </a:spcAft>
              <a:buFont typeface="Calibri" charset="0"/>
              <a:buAutoNum type="arabicPeriod"/>
            </a:pPr>
            <a:r>
              <a:rPr lang="ar-SY" sz="2000" b="1" dirty="0" smtClean="0">
                <a:latin typeface="Sakkal Majalla" panose="02000000000000000000" pitchFamily="2" charset="-78"/>
                <a:ea typeface="MS PGothic" charset="0"/>
                <a:cs typeface="Sakkal Majalla" panose="02000000000000000000" pitchFamily="2" charset="-78"/>
              </a:rPr>
              <a:t>مزود الخدمة موجود ويعرض خدماته في أراضي دولة طرف</a:t>
            </a:r>
          </a:p>
          <a:p>
            <a:pPr marL="544513" indent="-544513" algn="r" rtl="1">
              <a:spcBef>
                <a:spcPts val="1200"/>
              </a:spcBef>
              <a:spcAft>
                <a:spcPts val="1200"/>
              </a:spcAft>
              <a:buFont typeface="Calibri" charset="0"/>
              <a:buAutoNum type="arabicPeriod"/>
            </a:pPr>
            <a:r>
              <a:rPr lang="ar-SY" sz="2000" b="1" dirty="0" smtClean="0">
                <a:latin typeface="Sakkal Majalla" panose="02000000000000000000" pitchFamily="2" charset="-78"/>
                <a:ea typeface="MS PGothic" charset="0"/>
                <a:cs typeface="Sakkal Majalla" panose="02000000000000000000" pitchFamily="2" charset="-78"/>
              </a:rPr>
              <a:t>الكشف الطوعي </a:t>
            </a:r>
            <a:r>
              <a:rPr lang="ar-SY" sz="2000" dirty="0" smtClean="0">
                <a:latin typeface="Sakkal Majalla" panose="02000000000000000000" pitchFamily="2" charset="-78"/>
                <a:ea typeface="MS PGothic" charset="0"/>
                <a:cs typeface="Sakkal Majalla" panose="02000000000000000000" pitchFamily="2" charset="-78"/>
              </a:rPr>
              <a:t>من قبل مؤسسات القطاع الخاص (مزودو الخدمات المتواجدون في الولايات المتحدة)</a:t>
            </a:r>
            <a:endParaRPr lang="ar-SY" sz="2000" b="1" dirty="0" smtClean="0">
              <a:latin typeface="Sakkal Majalla" panose="02000000000000000000" pitchFamily="2" charset="-78"/>
              <a:ea typeface="MS PGothic" charset="0"/>
              <a:cs typeface="Sakkal Majalla" panose="02000000000000000000" pitchFamily="2" charset="-78"/>
            </a:endParaRPr>
          </a:p>
          <a:p>
            <a:pPr marL="544513" indent="-544513" algn="r" rtl="1">
              <a:spcBef>
                <a:spcPts val="1200"/>
              </a:spcBef>
              <a:spcAft>
                <a:spcPts val="1200"/>
              </a:spcAft>
              <a:buFont typeface="Calibri" charset="0"/>
              <a:buAutoNum type="arabicPeriod"/>
            </a:pPr>
            <a:r>
              <a:rPr lang="ar-SY" sz="2000" dirty="0" smtClean="0">
                <a:latin typeface="Sakkal Majalla" panose="02000000000000000000" pitchFamily="2" charset="-78"/>
                <a:ea typeface="MS PGothic" charset="0"/>
                <a:cs typeface="Sakkal Majalla" panose="02000000000000000000" pitchFamily="2" charset="-78"/>
              </a:rPr>
              <a:t>الإجراءات </a:t>
            </a:r>
            <a:r>
              <a:rPr lang="ar-SY" sz="2000" b="1" dirty="0" smtClean="0">
                <a:latin typeface="Sakkal Majalla" panose="02000000000000000000" pitchFamily="2" charset="-78"/>
                <a:ea typeface="MS PGothic" charset="0"/>
                <a:cs typeface="Sakkal Majalla" panose="02000000000000000000" pitchFamily="2" charset="-78"/>
              </a:rPr>
              <a:t>الطارئة</a:t>
            </a:r>
          </a:p>
          <a:p>
            <a:pPr marL="544513" indent="-544513" algn="r" rtl="1">
              <a:spcBef>
                <a:spcPts val="1200"/>
              </a:spcBef>
              <a:spcAft>
                <a:spcPts val="1200"/>
              </a:spcAft>
              <a:buFont typeface="Calibri" charset="0"/>
              <a:buAutoNum type="arabicPeriod"/>
            </a:pPr>
            <a:r>
              <a:rPr lang="ar-SY" sz="2000" b="1" dirty="0" smtClean="0">
                <a:latin typeface="Sakkal Majalla" panose="02000000000000000000" pitchFamily="2" charset="-78"/>
                <a:ea typeface="MS PGothic" charset="0"/>
                <a:cs typeface="Sakkal Majalla" panose="02000000000000000000" pitchFamily="2" charset="-78"/>
              </a:rPr>
              <a:t>حماية البيانات</a:t>
            </a:r>
            <a:endParaRPr lang="ar-SY" sz="2000" dirty="0" smtClean="0">
              <a:latin typeface="Sakkal Majalla" panose="02000000000000000000" pitchFamily="2" charset="-78"/>
              <a:ea typeface="MS PGothic" charset="0"/>
              <a:cs typeface="Sakkal Majalla" panose="02000000000000000000" pitchFamily="2" charset="-78"/>
            </a:endParaRPr>
          </a:p>
        </p:txBody>
      </p:sp>
      <p:sp>
        <p:nvSpPr>
          <p:cNvPr id="14" name="Rectangle 13"/>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2711" name="Rectangle 14"/>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604D7FDE-B50C-6646-BBCF-D9DA0A356FA5}" type="slidenum">
              <a:rPr lang="en-US" sz="1200" b="1">
                <a:solidFill>
                  <a:srgbClr val="FFFFFF"/>
                </a:solidFill>
                <a:latin typeface="Verdana" charset="0"/>
                <a:cs typeface="Verdana" charset="0"/>
              </a:rPr>
              <a:pPr/>
              <a:t>11</a:t>
            </a:fld>
            <a:r>
              <a:rPr lang="en-US" sz="1200" b="1">
                <a:solidFill>
                  <a:srgbClr val="FFFFFF"/>
                </a:solidFill>
                <a:latin typeface="Verdana" charset="0"/>
                <a:cs typeface="Verdana" charset="0"/>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3731" name="TextBox 7"/>
          <p:cNvSpPr txBox="1">
            <a:spLocks noChangeArrowheads="1"/>
          </p:cNvSpPr>
          <p:nvPr/>
        </p:nvSpPr>
        <p:spPr bwMode="auto">
          <a:xfrm>
            <a:off x="1371749" y="7938"/>
            <a:ext cx="76327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3000" dirty="0" smtClean="0">
                <a:solidFill>
                  <a:schemeClr val="bg1"/>
                </a:solidFill>
                <a:latin typeface="Sakkal Majalla" panose="02000000000000000000" pitchFamily="2" charset="-78"/>
                <a:cs typeface="Sakkal Majalla" panose="02000000000000000000" pitchFamily="2" charset="-78"/>
              </a:rPr>
              <a:t>القضية </a:t>
            </a:r>
            <a:r>
              <a:rPr lang="ar-SY" sz="3000" dirty="0" smtClean="0">
                <a:solidFill>
                  <a:schemeClr val="bg1"/>
                </a:solidFill>
                <a:latin typeface="Sakkal Majalla" panose="02000000000000000000" pitchFamily="2" charset="-78"/>
                <a:cs typeface="Sakkal Majalla" panose="02000000000000000000" pitchFamily="2" charset="-78"/>
              </a:rPr>
              <a:t>1. </a:t>
            </a:r>
            <a:r>
              <a:rPr lang="ar-SY" sz="3000" b="1" dirty="0" smtClean="0">
                <a:solidFill>
                  <a:schemeClr val="bg1"/>
                </a:solidFill>
                <a:latin typeface="Sakkal Majalla" panose="02000000000000000000" pitchFamily="2" charset="-78"/>
                <a:cs typeface="Sakkal Majalla" panose="02000000000000000000" pitchFamily="2" charset="-78"/>
              </a:rPr>
              <a:t>البيانات </a:t>
            </a:r>
            <a:r>
              <a:rPr lang="ar-SY" sz="3000" b="1" dirty="0">
                <a:solidFill>
                  <a:schemeClr val="bg1"/>
                </a:solidFill>
                <a:latin typeface="Sakkal Majalla" panose="02000000000000000000" pitchFamily="2" charset="-78"/>
                <a:cs typeface="Sakkal Majalla" panose="02000000000000000000" pitchFamily="2" charset="-78"/>
              </a:rPr>
              <a:t>عن المشترك، مقابل بيانات الحركة وبيانات </a:t>
            </a:r>
            <a:r>
              <a:rPr lang="ar-SY" sz="3000" b="1" dirty="0" smtClean="0">
                <a:solidFill>
                  <a:schemeClr val="bg1"/>
                </a:solidFill>
                <a:latin typeface="Sakkal Majalla" panose="02000000000000000000" pitchFamily="2" charset="-78"/>
                <a:cs typeface="Sakkal Majalla" panose="02000000000000000000" pitchFamily="2" charset="-78"/>
              </a:rPr>
              <a:t>المحتوى</a:t>
            </a:r>
            <a:endParaRPr lang="ar-SY" sz="3000" dirty="0" smtClean="0">
              <a:solidFill>
                <a:schemeClr val="bg1"/>
              </a:solidFill>
              <a:latin typeface="Sakkal Majalla" panose="02000000000000000000" pitchFamily="2" charset="-78"/>
              <a:cs typeface="Sakkal Majalla" panose="02000000000000000000" pitchFamily="2" charset="-78"/>
            </a:endParaRPr>
          </a:p>
        </p:txBody>
      </p:sp>
      <p:pic>
        <p:nvPicPr>
          <p:cNvPr id="7373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3733" name="Content Placeholder 12"/>
          <p:cNvSpPr>
            <a:spLocks noGrp="1"/>
          </p:cNvSpPr>
          <p:nvPr>
            <p:ph idx="1"/>
          </p:nvPr>
        </p:nvSpPr>
        <p:spPr>
          <a:xfrm>
            <a:off x="438943" y="1700808"/>
            <a:ext cx="8229600" cy="2862322"/>
          </a:xfrm>
          <a:ln>
            <a:solidFill>
              <a:schemeClr val="accent1"/>
            </a:solidFill>
            <a:miter lim="800000"/>
            <a:headEnd/>
            <a:tailEnd/>
          </a:ln>
        </p:spPr>
        <p:txBody>
          <a:bodyPr>
            <a:spAutoFit/>
          </a:bodyPr>
          <a:lstStyle/>
          <a:p>
            <a:pPr algn="r" rtl="1">
              <a:spcBef>
                <a:spcPts val="1200"/>
              </a:spcBef>
              <a:spcAft>
                <a:spcPts val="1200"/>
              </a:spcAft>
              <a:buFont typeface="Wingdings" charset="0"/>
              <a:buChar char="§"/>
            </a:pPr>
            <a:r>
              <a:rPr lang="ar-SY" sz="2400" b="1" dirty="0" smtClean="0">
                <a:latin typeface="Sakkal Majalla" panose="02000000000000000000" pitchFamily="2" charset="-78"/>
                <a:ea typeface="MS PGothic" charset="0"/>
                <a:cs typeface="Sakkal Majalla" panose="02000000000000000000" pitchFamily="2" charset="-78"/>
              </a:rPr>
              <a:t>المعلومات عن المشترك غالبا ما تطلب </a:t>
            </a:r>
            <a:r>
              <a:rPr lang="ar-SY" sz="2400" dirty="0" smtClean="0">
                <a:latin typeface="Sakkal Majalla" panose="02000000000000000000" pitchFamily="2" charset="-78"/>
                <a:ea typeface="MS PGothic" charset="0"/>
                <a:cs typeface="Sakkal Majalla" panose="02000000000000000000" pitchFamily="2" charset="-78"/>
              </a:rPr>
              <a:t>في التحقيقات الجنائية</a:t>
            </a:r>
            <a:endParaRPr lang="ar-SY" sz="2400" b="1" dirty="0" smtClean="0">
              <a:latin typeface="Sakkal Majalla" panose="02000000000000000000" pitchFamily="2" charset="-78"/>
              <a:ea typeface="MS PGothic" charset="0"/>
              <a:cs typeface="Sakkal Majalla" panose="02000000000000000000" pitchFamily="2" charset="-78"/>
            </a:endParaRPr>
          </a:p>
          <a:p>
            <a:pPr algn="r" rtl="1">
              <a:spcBef>
                <a:spcPts val="1200"/>
              </a:spcBef>
              <a:spcAft>
                <a:spcPts val="1200"/>
              </a:spcAft>
              <a:buFont typeface="Wingdings" charset="0"/>
              <a:buChar char="§"/>
            </a:pPr>
            <a:r>
              <a:rPr lang="ar-SY" sz="2400" b="1" dirty="0" smtClean="0">
                <a:latin typeface="Sakkal Majalla" panose="02000000000000000000" pitchFamily="2" charset="-78"/>
                <a:ea typeface="MS PGothic" charset="0"/>
                <a:cs typeface="Sakkal Majalla" panose="02000000000000000000" pitchFamily="2" charset="-78"/>
              </a:rPr>
              <a:t>أقل حساسية من حيث الخصوصية عن بيانات الحركة أو بيانات المحتوى</a:t>
            </a:r>
          </a:p>
          <a:p>
            <a:pPr algn="r" rtl="1">
              <a:spcBef>
                <a:spcPts val="1200"/>
              </a:spcBef>
              <a:spcAft>
                <a:spcPts val="1200"/>
              </a:spcAft>
              <a:buFont typeface="Wingdings" charset="0"/>
              <a:buChar char="§"/>
            </a:pPr>
            <a:r>
              <a:rPr lang="ar-SY" sz="2400" dirty="0" smtClean="0">
                <a:latin typeface="Sakkal Majalla" panose="02000000000000000000" pitchFamily="2" charset="-78"/>
                <a:ea typeface="MS PGothic" charset="0"/>
                <a:cs typeface="Sakkal Majalla" panose="02000000000000000000" pitchFamily="2" charset="-78"/>
              </a:rPr>
              <a:t>قواعد النفاذ إلى المعلومات عن المشترك غير متجانسة</a:t>
            </a:r>
          </a:p>
          <a:p>
            <a:pPr algn="r" rtl="1">
              <a:spcBef>
                <a:spcPts val="1200"/>
              </a:spcBef>
              <a:spcAft>
                <a:spcPts val="1200"/>
              </a:spcAft>
              <a:buFont typeface="Wingdings" charset="0"/>
              <a:buChar char="§"/>
            </a:pPr>
            <a:r>
              <a:rPr lang="ar-SY" sz="2400" dirty="0" smtClean="0">
                <a:latin typeface="Sakkal Majalla" panose="02000000000000000000" pitchFamily="2" charset="-78"/>
                <a:ea typeface="MS PGothic" charset="0"/>
                <a:cs typeface="Sakkal Majalla" panose="02000000000000000000" pitchFamily="2" charset="-78"/>
              </a:rPr>
              <a:t>معلومات عن المشترك في حيازة مزودي الخدمات وتم </a:t>
            </a:r>
            <a:r>
              <a:rPr lang="ar-SY" sz="2400" b="1" dirty="0" smtClean="0">
                <a:latin typeface="Sakkal Majalla" panose="02000000000000000000" pitchFamily="2" charset="-78"/>
                <a:ea typeface="MS PGothic" charset="0"/>
                <a:cs typeface="Sakkal Majalla" panose="02000000000000000000" pitchFamily="2" charset="-78"/>
              </a:rPr>
              <a:t>الحصول عليها عبر أوامر بإبراز البيانات </a:t>
            </a:r>
            <a:r>
              <a:rPr lang="ar-SY" sz="2400" b="1" dirty="0" smtClean="0">
                <a:latin typeface="Sakkal Majalla" panose="02000000000000000000" pitchFamily="2" charset="-78"/>
                <a:ea typeface="MS PGothic" charset="0"/>
                <a:cs typeface="Sakkal Majalla" panose="02000000000000000000" pitchFamily="2" charset="-78"/>
                <a:sym typeface="Wingdings"/>
              </a:rPr>
              <a:t></a:t>
            </a:r>
            <a:r>
              <a:rPr lang="ar-SY" sz="2400" dirty="0" smtClean="0">
                <a:latin typeface="Sakkal Majalla" panose="02000000000000000000" pitchFamily="2" charset="-78"/>
                <a:ea typeface="MS PGothic" charset="0"/>
                <a:cs typeface="Sakkal Majalla" panose="02000000000000000000" pitchFamily="2" charset="-78"/>
                <a:sym typeface="Wingdings"/>
              </a:rPr>
              <a:t> أقل تدخلا في الحقوق من البحث والمصادرة</a:t>
            </a:r>
            <a:endParaRPr lang="ar-SY" sz="2400" dirty="0" smtClean="0">
              <a:latin typeface="Sakkal Majalla" panose="02000000000000000000" pitchFamily="2" charset="-78"/>
              <a:ea typeface="MS PGothic" charset="0"/>
              <a:cs typeface="Sakkal Majalla" panose="02000000000000000000" pitchFamily="2" charset="-78"/>
            </a:endParaRPr>
          </a:p>
        </p:txBody>
      </p:sp>
      <p:sp>
        <p:nvSpPr>
          <p:cNvPr id="12" name="Rectangle 11"/>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3735" name="Rectangle 13"/>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3A96712E-42D2-0249-94C5-CCD8EEBC8140}" type="slidenum">
              <a:rPr lang="en-US" sz="1200" b="1">
                <a:solidFill>
                  <a:srgbClr val="FFFFFF"/>
                </a:solidFill>
                <a:latin typeface="Verdana" charset="0"/>
                <a:cs typeface="Verdana" charset="0"/>
              </a:rPr>
              <a:pPr/>
              <a:t>12</a:t>
            </a:fld>
            <a:r>
              <a:rPr lang="en-US" sz="1200" b="1">
                <a:solidFill>
                  <a:srgbClr val="FFFFFF"/>
                </a:solidFill>
                <a:latin typeface="Verdana" charset="0"/>
                <a:cs typeface="Verdana" charset="0"/>
              </a:rPr>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4755" name="TextBox 7"/>
          <p:cNvSpPr txBox="1">
            <a:spLocks noChangeArrowheads="1"/>
          </p:cNvSpPr>
          <p:nvPr/>
        </p:nvSpPr>
        <p:spPr bwMode="auto">
          <a:xfrm>
            <a:off x="1403350" y="188913"/>
            <a:ext cx="76327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4400" dirty="0" smtClean="0">
                <a:solidFill>
                  <a:schemeClr val="bg1"/>
                </a:solidFill>
                <a:latin typeface="Sakkal Majalla" panose="02000000000000000000" pitchFamily="2" charset="-78"/>
                <a:cs typeface="Sakkal Majalla" panose="02000000000000000000" pitchFamily="2" charset="-78"/>
              </a:rPr>
              <a:t>القضية 2. </a:t>
            </a:r>
            <a:r>
              <a:rPr lang="ar-SY" sz="4400" b="1" dirty="0" smtClean="0">
                <a:solidFill>
                  <a:schemeClr val="bg1"/>
                </a:solidFill>
                <a:latin typeface="Sakkal Majalla" panose="02000000000000000000" pitchFamily="2" charset="-78"/>
                <a:cs typeface="Sakkal Majalla" panose="02000000000000000000" pitchFamily="2" charset="-78"/>
              </a:rPr>
              <a:t>المساعدة القانونية المتبادلة</a:t>
            </a:r>
            <a:endParaRPr lang="ar-SY" sz="4400" dirty="0" smtClean="0">
              <a:solidFill>
                <a:schemeClr val="bg1"/>
              </a:solidFill>
              <a:latin typeface="Verdana" charset="0"/>
              <a:cs typeface="Verdana" charset="0"/>
            </a:endParaRPr>
          </a:p>
        </p:txBody>
      </p:sp>
      <p:pic>
        <p:nvPicPr>
          <p:cNvPr id="74756"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4757" name="Content Placeholder 12"/>
          <p:cNvSpPr>
            <a:spLocks noGrp="1"/>
          </p:cNvSpPr>
          <p:nvPr>
            <p:ph idx="1"/>
          </p:nvPr>
        </p:nvSpPr>
        <p:spPr>
          <a:xfrm>
            <a:off x="457200" y="2130425"/>
            <a:ext cx="8229600" cy="3600986"/>
          </a:xfrm>
          <a:ln>
            <a:solidFill>
              <a:schemeClr val="accent1"/>
            </a:solidFill>
            <a:miter lim="800000"/>
            <a:headEnd/>
            <a:tailEnd/>
          </a:ln>
        </p:spPr>
        <p:txBody>
          <a:bodyPr>
            <a:spAutoFit/>
          </a:bodyPr>
          <a:lstStyle/>
          <a:p>
            <a:pPr algn="r" rtl="1">
              <a:spcBef>
                <a:spcPts val="1200"/>
              </a:spcBef>
              <a:spcAft>
                <a:spcPts val="1200"/>
              </a:spcAft>
              <a:buFont typeface="Wingdings" charset="0"/>
              <a:buChar char="§"/>
            </a:pPr>
            <a:r>
              <a:rPr lang="ar-SY" sz="2400" dirty="0" smtClean="0">
                <a:latin typeface="Sakkal Majalla" panose="02000000000000000000" pitchFamily="2" charset="-78"/>
                <a:ea typeface="MS PGothic" charset="0"/>
                <a:cs typeface="Sakkal Majalla" panose="02000000000000000000" pitchFamily="2" charset="-78"/>
              </a:rPr>
              <a:t>تبقى المساعدة القانونية المتبادلة الوسيلة الأولية للحصول على الأدلة الإلكترونية لأغراض العدالة الجنائية</a:t>
            </a:r>
          </a:p>
          <a:p>
            <a:pPr algn="r" rtl="1">
              <a:spcBef>
                <a:spcPts val="1200"/>
              </a:spcBef>
              <a:spcAft>
                <a:spcPts val="1200"/>
              </a:spcAft>
              <a:buFont typeface="Wingdings" charset="0"/>
              <a:buChar char="§"/>
            </a:pPr>
            <a:r>
              <a:rPr lang="ar-SY" sz="2400" b="1" dirty="0" smtClean="0">
                <a:latin typeface="Sakkal Majalla" panose="02000000000000000000" pitchFamily="2" charset="-78"/>
                <a:ea typeface="MS PGothic" charset="0"/>
                <a:cs typeface="Sakkal Majalla" panose="02000000000000000000" pitchFamily="2" charset="-78"/>
              </a:rPr>
              <a:t>تحتاج المساعدة القانونية المتبادلة إلى المزيد من الفعالية</a:t>
            </a:r>
          </a:p>
          <a:p>
            <a:pPr algn="r" rtl="1">
              <a:spcBef>
                <a:spcPts val="1200"/>
              </a:spcBef>
              <a:spcAft>
                <a:spcPts val="1200"/>
              </a:spcAft>
              <a:buFont typeface="Wingdings" charset="0"/>
              <a:buChar char="§"/>
            </a:pPr>
            <a:r>
              <a:rPr lang="ar-SY" sz="2400" dirty="0" smtClean="0">
                <a:latin typeface="Sakkal Majalla" panose="02000000000000000000" pitchFamily="2" charset="-78"/>
                <a:ea typeface="MS PGothic" charset="0"/>
                <a:cs typeface="Sakkal Majalla" panose="02000000000000000000" pitchFamily="2" charset="-78"/>
              </a:rPr>
              <a:t>غالبا ما تكون </a:t>
            </a:r>
            <a:r>
              <a:rPr lang="ar-SY" sz="2400" b="1" dirty="0" smtClean="0">
                <a:latin typeface="Sakkal Majalla" panose="02000000000000000000" pitchFamily="2" charset="-78"/>
                <a:ea typeface="MS PGothic" charset="0"/>
                <a:cs typeface="Sakkal Majalla" panose="02000000000000000000" pitchFamily="2" charset="-78"/>
              </a:rPr>
              <a:t>المعلومات عن المشترك أو بيانات الحركة مطلوبة أولا </a:t>
            </a:r>
            <a:r>
              <a:rPr lang="ar-SY" sz="2400" dirty="0" smtClean="0">
                <a:latin typeface="Sakkal Majalla" panose="02000000000000000000" pitchFamily="2" charset="-78"/>
                <a:ea typeface="MS PGothic" charset="0"/>
                <a:cs typeface="Sakkal Majalla" panose="02000000000000000000" pitchFamily="2" charset="-78"/>
              </a:rPr>
              <a:t>من أجل دعم طلب المساعدة القانونية المتبادلة أو توجيهه</a:t>
            </a:r>
            <a:endParaRPr lang="ar-SY" sz="2400" dirty="0" smtClean="0">
              <a:latin typeface="Sakkal Majalla" panose="02000000000000000000" pitchFamily="2" charset="-78"/>
              <a:ea typeface="MS PGothic" charset="0"/>
              <a:cs typeface="Sakkal Majalla" panose="02000000000000000000" pitchFamily="2" charset="-78"/>
            </a:endParaRPr>
          </a:p>
          <a:p>
            <a:pPr algn="r" rtl="1">
              <a:spcBef>
                <a:spcPts val="1200"/>
              </a:spcBef>
              <a:spcAft>
                <a:spcPts val="1200"/>
              </a:spcAft>
              <a:buFont typeface="Wingdings" charset="0"/>
              <a:buChar char="§"/>
            </a:pPr>
            <a:r>
              <a:rPr lang="ar-SY" sz="2400" dirty="0" smtClean="0">
                <a:latin typeface="Sakkal Majalla" panose="02000000000000000000" pitchFamily="2" charset="-78"/>
                <a:ea typeface="MS PGothic" charset="0"/>
                <a:cs typeface="Sakkal Majalla" panose="02000000000000000000" pitchFamily="2" charset="-78"/>
              </a:rPr>
              <a:t>المساعدة القانونية المتبادلة </a:t>
            </a:r>
            <a:r>
              <a:rPr lang="ar-SY" sz="2400" b="1" dirty="0" smtClean="0">
                <a:latin typeface="Sakkal Majalla" panose="02000000000000000000" pitchFamily="2" charset="-78"/>
                <a:ea typeface="MS PGothic" charset="0"/>
                <a:cs typeface="Sakkal Majalla" panose="02000000000000000000" pitchFamily="2" charset="-78"/>
              </a:rPr>
              <a:t>غالبا ما تكون غير قابلة للتنفيذ لتأمين الأدلة المتقلبة في الولايات القضائية غير المعروفة أو المتعددة.</a:t>
            </a:r>
            <a:endParaRPr lang="ar-SY" sz="2400" dirty="0" smtClean="0">
              <a:latin typeface="Sakkal Majalla" panose="02000000000000000000" pitchFamily="2" charset="-78"/>
              <a:ea typeface="MS PGothic" charset="0"/>
              <a:cs typeface="Sakkal Majalla" panose="02000000000000000000" pitchFamily="2" charset="-78"/>
            </a:endParaRP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4759"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1E438C01-E360-2746-B121-625D10BD54B9}" type="slidenum">
              <a:rPr lang="en-US" sz="1200" b="1">
                <a:solidFill>
                  <a:srgbClr val="FFFFFF"/>
                </a:solidFill>
                <a:latin typeface="Verdana" charset="0"/>
                <a:cs typeface="Verdana" charset="0"/>
              </a:rPr>
              <a:pPr/>
              <a:t>13</a:t>
            </a:fld>
            <a:r>
              <a:rPr lang="en-US" sz="1200" b="1">
                <a:solidFill>
                  <a:srgbClr val="FFFFFF"/>
                </a:solidFill>
                <a:latin typeface="Verdana" charset="0"/>
                <a:cs typeface="Verdana" charset="0"/>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5779" name="TextBox 7"/>
          <p:cNvSpPr txBox="1">
            <a:spLocks noChangeArrowheads="1"/>
          </p:cNvSpPr>
          <p:nvPr/>
        </p:nvSpPr>
        <p:spPr bwMode="auto">
          <a:xfrm>
            <a:off x="1403350" y="188913"/>
            <a:ext cx="76327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4400" dirty="0" smtClean="0">
                <a:solidFill>
                  <a:schemeClr val="bg1"/>
                </a:solidFill>
                <a:latin typeface="Sakkal Majalla" panose="02000000000000000000" pitchFamily="2" charset="-78"/>
                <a:cs typeface="Sakkal Majalla" panose="02000000000000000000" pitchFamily="2" charset="-78"/>
              </a:rPr>
              <a:t>القضية 3. </a:t>
            </a:r>
            <a:r>
              <a:rPr lang="ar-SY" sz="4400" b="1" dirty="0" smtClean="0">
                <a:solidFill>
                  <a:schemeClr val="bg1"/>
                </a:solidFill>
                <a:latin typeface="Sakkal Majalla" panose="02000000000000000000" pitchFamily="2" charset="-78"/>
                <a:cs typeface="Sakkal Majalla" panose="02000000000000000000" pitchFamily="2" charset="-78"/>
              </a:rPr>
              <a:t>ضياع الموقع (2/1)</a:t>
            </a:r>
            <a:endParaRPr lang="ar-SY" sz="4400" dirty="0" smtClean="0">
              <a:solidFill>
                <a:schemeClr val="bg1"/>
              </a:solidFill>
              <a:latin typeface="Verdana" charset="0"/>
              <a:cs typeface="Verdana" charset="0"/>
            </a:endParaRPr>
          </a:p>
        </p:txBody>
      </p:sp>
      <p:pic>
        <p:nvPicPr>
          <p:cNvPr id="75780"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5781" name="Content Placeholder 12"/>
          <p:cNvSpPr>
            <a:spLocks noGrp="1"/>
          </p:cNvSpPr>
          <p:nvPr>
            <p:ph idx="1"/>
          </p:nvPr>
        </p:nvSpPr>
        <p:spPr>
          <a:xfrm>
            <a:off x="457200" y="1936750"/>
            <a:ext cx="8229600" cy="3970318"/>
          </a:xfrm>
          <a:ln>
            <a:solidFill>
              <a:schemeClr val="accent1"/>
            </a:solidFill>
            <a:miter lim="800000"/>
            <a:headEnd/>
            <a:tailEnd/>
          </a:ln>
        </p:spPr>
        <p:txBody>
          <a:bodyPr>
            <a:spAutoFit/>
          </a:bodyPr>
          <a:lstStyle/>
          <a:p>
            <a:pPr algn="just" rtl="1">
              <a:spcBef>
                <a:spcPts val="1200"/>
              </a:spcBef>
              <a:spcAft>
                <a:spcPts val="1200"/>
              </a:spcAft>
              <a:buFont typeface="Wingdings" charset="0"/>
              <a:buChar char="§"/>
            </a:pPr>
            <a:r>
              <a:rPr lang="ar-SY" sz="2400" dirty="0" smtClean="0">
                <a:latin typeface="Sakkal Majalla" panose="02000000000000000000" pitchFamily="2" charset="-78"/>
                <a:ea typeface="MS PGothic" charset="0"/>
                <a:cs typeface="Sakkal Majalla" panose="02000000000000000000" pitchFamily="2" charset="-78"/>
              </a:rPr>
              <a:t>في حالات </a:t>
            </a:r>
            <a:r>
              <a:rPr lang="en-GB" sz="2400" dirty="0" smtClean="0">
                <a:latin typeface="Sakkal Majalla" panose="02000000000000000000" pitchFamily="2" charset="-78"/>
                <a:ea typeface="MS PGothic" charset="0"/>
                <a:cs typeface="Sakkal Majalla" panose="02000000000000000000" pitchFamily="2" charset="-78"/>
              </a:rPr>
              <a:t>”</a:t>
            </a:r>
            <a:r>
              <a:rPr lang="ar-SY" sz="2400" dirty="0" smtClean="0">
                <a:latin typeface="Sakkal Majalla" panose="02000000000000000000" pitchFamily="2" charset="-78"/>
                <a:ea typeface="MS PGothic" charset="0"/>
                <a:cs typeface="Sakkal Majalla" panose="02000000000000000000" pitchFamily="2" charset="-78"/>
              </a:rPr>
              <a:t>ضياع الموقع</a:t>
            </a:r>
            <a:r>
              <a:rPr lang="en-GB" sz="2400" dirty="0">
                <a:latin typeface="Sakkal Majalla" panose="02000000000000000000" pitchFamily="2" charset="-78"/>
                <a:ea typeface="MS PGothic" charset="0"/>
                <a:cs typeface="Sakkal Majalla" panose="02000000000000000000" pitchFamily="2" charset="-78"/>
              </a:rPr>
              <a:t> </a:t>
            </a:r>
            <a:r>
              <a:rPr lang="en-GB" sz="2400" dirty="0" smtClean="0">
                <a:latin typeface="Sakkal Majalla" panose="02000000000000000000" pitchFamily="2" charset="-78"/>
                <a:ea typeface="MS PGothic" charset="0"/>
                <a:cs typeface="Sakkal Majalla" panose="02000000000000000000" pitchFamily="2" charset="-78"/>
              </a:rPr>
              <a:t>“</a:t>
            </a:r>
            <a:r>
              <a:rPr lang="ar-SY" sz="2400" dirty="0" smtClean="0">
                <a:latin typeface="Sakkal Majalla" panose="02000000000000000000" pitchFamily="2" charset="-78"/>
                <a:ea typeface="MS PGothic" charset="0"/>
                <a:cs typeface="Sakkal Majalla" panose="02000000000000000000" pitchFamily="2" charset="-78"/>
              </a:rPr>
              <a:t> (مصدر الهجوم مجهول، خواديم في مواقع متعددة أو متغيرة، الاستدلال الجنائي في البيانات الحية)، تكون المساعدة القانونية المتبادلة غير قابلة للتنفيذ </a:t>
            </a:r>
            <a:r>
              <a:rPr lang="ar-SY" sz="2400" dirty="0" smtClean="0">
                <a:latin typeface="Sakkal Majalla" panose="02000000000000000000" pitchFamily="2" charset="-78"/>
                <a:ea typeface="MS PGothic" charset="0"/>
                <a:cs typeface="Sakkal Majalla" panose="02000000000000000000" pitchFamily="2" charset="-78"/>
                <a:sym typeface="Wingdings"/>
              </a:rPr>
              <a:t> </a:t>
            </a:r>
            <a:r>
              <a:rPr lang="ar-SY" sz="2400" b="1" dirty="0" smtClean="0">
                <a:latin typeface="Sakkal Majalla" panose="02000000000000000000" pitchFamily="2" charset="-78"/>
                <a:ea typeface="MS PGothic" charset="0"/>
                <a:cs typeface="Sakkal Majalla" panose="02000000000000000000" pitchFamily="2" charset="-78"/>
                <a:sym typeface="Wingdings"/>
              </a:rPr>
              <a:t>مبدأ الإقليمية غير قابل للتطبيق دائما</a:t>
            </a:r>
            <a:endParaRPr lang="ar-SY" sz="2400" dirty="0" smtClean="0">
              <a:latin typeface="Sakkal Majalla" panose="02000000000000000000" pitchFamily="2" charset="-78"/>
              <a:ea typeface="MS PGothic" charset="0"/>
              <a:cs typeface="Sakkal Majalla" panose="02000000000000000000" pitchFamily="2" charset="-78"/>
            </a:endParaRPr>
          </a:p>
          <a:p>
            <a:pPr algn="just" rtl="1">
              <a:spcBef>
                <a:spcPts val="1200"/>
              </a:spcBef>
              <a:spcAft>
                <a:spcPts val="1200"/>
              </a:spcAft>
              <a:buFont typeface="Wingdings" charset="0"/>
              <a:buChar char="§"/>
            </a:pPr>
            <a:r>
              <a:rPr lang="ar-SY" sz="2400" b="1" dirty="0" smtClean="0">
                <a:latin typeface="Sakkal Majalla" panose="02000000000000000000" pitchFamily="2" charset="-78"/>
                <a:ea typeface="MS PGothic" charset="0"/>
                <a:cs typeface="Sakkal Majalla" panose="02000000000000000000" pitchFamily="2" charset="-78"/>
              </a:rPr>
              <a:t>النفاذ العابر للحدود المباشر إلى البيانات </a:t>
            </a:r>
            <a:r>
              <a:rPr lang="ar-SY" sz="2400" dirty="0" smtClean="0">
                <a:latin typeface="Sakkal Majalla" panose="02000000000000000000" pitchFamily="2" charset="-78"/>
                <a:ea typeface="MS PGothic" charset="0"/>
                <a:cs typeface="Sakkal Majalla" panose="02000000000000000000" pitchFamily="2" charset="-78"/>
              </a:rPr>
              <a:t>قد يكون ضروريا. ما هي </a:t>
            </a:r>
            <a:r>
              <a:rPr lang="ar-SY" sz="2400" b="1" dirty="0" smtClean="0">
                <a:latin typeface="Sakkal Majalla" panose="02000000000000000000" pitchFamily="2" charset="-78"/>
                <a:ea typeface="MS PGothic" charset="0"/>
                <a:cs typeface="Sakkal Majalla" panose="02000000000000000000" pitchFamily="2" charset="-78"/>
              </a:rPr>
              <a:t>الشروط والضمانات؟</a:t>
            </a:r>
          </a:p>
          <a:p>
            <a:pPr algn="just" rtl="1">
              <a:spcBef>
                <a:spcPts val="1200"/>
              </a:spcBef>
              <a:spcAft>
                <a:spcPts val="1200"/>
              </a:spcAft>
              <a:buFont typeface="Wingdings" charset="0"/>
              <a:buChar char="§"/>
            </a:pPr>
            <a:r>
              <a:rPr lang="ar-SY" sz="2400" dirty="0" smtClean="0">
                <a:latin typeface="Sakkal Majalla" panose="02000000000000000000" pitchFamily="2" charset="-78"/>
                <a:ea typeface="MS PGothic" charset="0"/>
                <a:cs typeface="Sakkal Majalla" panose="02000000000000000000" pitchFamily="2" charset="-78"/>
              </a:rPr>
              <a:t>المادة 32.باء من اتفاقية بودابست محدودة </a:t>
            </a:r>
            <a:r>
              <a:rPr lang="ar-SY" sz="2400" dirty="0">
                <a:latin typeface="Sakkal Majalla" panose="02000000000000000000" pitchFamily="2" charset="-78"/>
                <a:ea typeface="MS PGothic" charset="0"/>
                <a:cs typeface="Sakkal Majalla" panose="02000000000000000000" pitchFamily="2" charset="-78"/>
                <a:sym typeface="Wingdings"/>
              </a:rPr>
              <a:t> </a:t>
            </a:r>
            <a:r>
              <a:rPr lang="ar-SY" sz="2400" b="1" dirty="0" smtClean="0">
                <a:latin typeface="Sakkal Majalla" panose="02000000000000000000" pitchFamily="2" charset="-78"/>
                <a:ea typeface="MS PGothic" charset="0"/>
                <a:cs typeface="Sakkal Majalla" panose="02000000000000000000" pitchFamily="2" charset="-78"/>
                <a:sym typeface="Wingdings"/>
              </a:rPr>
              <a:t>غياب الإطار القانوني الدولي للنفاذ العابر للحدود المشروع</a:t>
            </a:r>
            <a:endParaRPr lang="ar-SY" sz="2400" dirty="0" smtClean="0">
              <a:latin typeface="Sakkal Majalla" panose="02000000000000000000" pitchFamily="2" charset="-78"/>
              <a:ea typeface="MS PGothic" charset="0"/>
              <a:cs typeface="Sakkal Majalla" panose="02000000000000000000" pitchFamily="2" charset="-78"/>
            </a:endParaRPr>
          </a:p>
          <a:p>
            <a:pPr algn="just" rtl="1">
              <a:spcBef>
                <a:spcPts val="1200"/>
              </a:spcBef>
              <a:spcAft>
                <a:spcPts val="1200"/>
              </a:spcAft>
              <a:buFont typeface="Wingdings" charset="0"/>
              <a:buChar char="§"/>
            </a:pPr>
            <a:r>
              <a:rPr lang="ar-SY" sz="2400" b="1" dirty="0" smtClean="0">
                <a:latin typeface="Sakkal Majalla" panose="02000000000000000000" pitchFamily="2" charset="-78"/>
                <a:ea typeface="MS PGothic" charset="0"/>
                <a:cs typeface="Sakkal Majalla" panose="02000000000000000000" pitchFamily="2" charset="-78"/>
              </a:rPr>
              <a:t>حلول أحادية الطرف من قبل الحكومات</a:t>
            </a:r>
            <a:r>
              <a:rPr lang="ar-SY" sz="2400" dirty="0" smtClean="0">
                <a:latin typeface="Sakkal Majalla" panose="02000000000000000000" pitchFamily="2" charset="-78"/>
                <a:ea typeface="MS PGothic" charset="0"/>
                <a:cs typeface="Sakkal Majalla" panose="02000000000000000000" pitchFamily="2" charset="-78"/>
              </a:rPr>
              <a:t> / الأدغال </a:t>
            </a:r>
            <a:r>
              <a:rPr lang="ar-SY" sz="2400" dirty="0">
                <a:latin typeface="Sakkal Majalla" panose="02000000000000000000" pitchFamily="2" charset="-78"/>
                <a:ea typeface="MS PGothic" charset="0"/>
                <a:cs typeface="Sakkal Majalla" panose="02000000000000000000" pitchFamily="2" charset="-78"/>
                <a:sym typeface="Wingdings"/>
              </a:rPr>
              <a:t> </a:t>
            </a:r>
            <a:r>
              <a:rPr lang="ar-SY" sz="2400" dirty="0" smtClean="0">
                <a:latin typeface="Sakkal Majalla" panose="02000000000000000000" pitchFamily="2" charset="-78"/>
                <a:ea typeface="MS PGothic" charset="0"/>
                <a:cs typeface="Sakkal Majalla" panose="02000000000000000000" pitchFamily="2" charset="-78"/>
                <a:sym typeface="Wingdings"/>
              </a:rPr>
              <a:t>مخاطر على حقوق الأفراد والعلاقات بين الدول</a:t>
            </a:r>
            <a:endParaRPr lang="ar-SY" sz="2400" b="1" dirty="0" smtClean="0">
              <a:latin typeface="Sakkal Majalla" panose="02000000000000000000" pitchFamily="2" charset="-78"/>
              <a:ea typeface="MS PGothic" charset="0"/>
              <a:cs typeface="Sakkal Majalla" panose="02000000000000000000" pitchFamily="2" charset="-78"/>
            </a:endParaRP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5783"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3D93D4F1-15E7-B849-9F50-973DAE734D33}" type="slidenum">
              <a:rPr lang="en-US" sz="1200" b="1">
                <a:solidFill>
                  <a:srgbClr val="FFFFFF"/>
                </a:solidFill>
                <a:latin typeface="Verdana" charset="0"/>
                <a:cs typeface="Verdana" charset="0"/>
              </a:rPr>
              <a:pPr/>
              <a:t>14</a:t>
            </a:fld>
            <a:r>
              <a:rPr lang="en-US" sz="1200" b="1">
                <a:solidFill>
                  <a:srgbClr val="FFFFFF"/>
                </a:solidFill>
                <a:latin typeface="Verdana" charset="0"/>
                <a:cs typeface="Verdana" charset="0"/>
              </a:rPr>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6803" name="TextBox 7"/>
          <p:cNvSpPr txBox="1">
            <a:spLocks noChangeArrowheads="1"/>
          </p:cNvSpPr>
          <p:nvPr/>
        </p:nvSpPr>
        <p:spPr bwMode="auto">
          <a:xfrm>
            <a:off x="1403350" y="188913"/>
            <a:ext cx="76327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4400" dirty="0">
                <a:solidFill>
                  <a:schemeClr val="bg1"/>
                </a:solidFill>
                <a:latin typeface="Sakkal Majalla" panose="02000000000000000000" pitchFamily="2" charset="-78"/>
                <a:cs typeface="Sakkal Majalla" panose="02000000000000000000" pitchFamily="2" charset="-78"/>
              </a:rPr>
              <a:t>القضية </a:t>
            </a:r>
            <a:r>
              <a:rPr lang="ar-SY" sz="4400" dirty="0" smtClean="0">
                <a:solidFill>
                  <a:schemeClr val="bg1"/>
                </a:solidFill>
                <a:latin typeface="Sakkal Majalla" panose="02000000000000000000" pitchFamily="2" charset="-78"/>
                <a:cs typeface="Sakkal Majalla" panose="02000000000000000000" pitchFamily="2" charset="-78"/>
              </a:rPr>
              <a:t>3. </a:t>
            </a:r>
            <a:r>
              <a:rPr lang="ar-SY" sz="4400" b="1" dirty="0">
                <a:solidFill>
                  <a:schemeClr val="bg1"/>
                </a:solidFill>
                <a:latin typeface="Sakkal Majalla" panose="02000000000000000000" pitchFamily="2" charset="-78"/>
                <a:cs typeface="Sakkal Majalla" panose="02000000000000000000" pitchFamily="2" charset="-78"/>
              </a:rPr>
              <a:t>ضياع الموقع (</a:t>
            </a:r>
            <a:r>
              <a:rPr lang="ar-SY" sz="4400" b="1" dirty="0" smtClean="0">
                <a:solidFill>
                  <a:schemeClr val="bg1"/>
                </a:solidFill>
                <a:latin typeface="Sakkal Majalla" panose="02000000000000000000" pitchFamily="2" charset="-78"/>
                <a:cs typeface="Sakkal Majalla" panose="02000000000000000000" pitchFamily="2" charset="-78"/>
              </a:rPr>
              <a:t>2/2)</a:t>
            </a:r>
            <a:endParaRPr lang="ar-SY" sz="4400" dirty="0">
              <a:solidFill>
                <a:schemeClr val="bg1"/>
              </a:solidFill>
              <a:latin typeface="Verdana" charset="0"/>
              <a:cs typeface="Verdana" charset="0"/>
            </a:endParaRPr>
          </a:p>
        </p:txBody>
      </p:sp>
      <p:pic>
        <p:nvPicPr>
          <p:cNvPr id="76804"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6805" name="Content Placeholder 12"/>
          <p:cNvSpPr>
            <a:spLocks noGrp="1"/>
          </p:cNvSpPr>
          <p:nvPr>
            <p:ph idx="1"/>
          </p:nvPr>
        </p:nvSpPr>
        <p:spPr>
          <a:xfrm>
            <a:off x="457200" y="1268413"/>
            <a:ext cx="8229600" cy="5139869"/>
          </a:xfrm>
          <a:ln>
            <a:solidFill>
              <a:schemeClr val="accent1"/>
            </a:solidFill>
            <a:miter lim="800000"/>
            <a:headEnd/>
            <a:tailEnd/>
          </a:ln>
        </p:spPr>
        <p:txBody>
          <a:bodyPr>
            <a:spAutoFit/>
          </a:bodyPr>
          <a:lstStyle/>
          <a:p>
            <a:pPr algn="just" rtl="1">
              <a:spcBef>
                <a:spcPts val="600"/>
              </a:spcBef>
              <a:spcAft>
                <a:spcPts val="0"/>
              </a:spcAft>
              <a:buFont typeface="Wingdings" charset="0"/>
              <a:buChar char="§"/>
            </a:pPr>
            <a:r>
              <a:rPr lang="ar-SY" sz="1800" b="1" dirty="0" smtClean="0">
                <a:latin typeface="Sakkal Majalla" panose="02000000000000000000" pitchFamily="2" charset="-78"/>
                <a:ea typeface="MS PGothic" charset="0"/>
                <a:cs typeface="Sakkal Majalla" panose="02000000000000000000" pitchFamily="2" charset="-78"/>
              </a:rPr>
              <a:t>الملاحظة التوجيهية للجنة اتفاقية الجريمة الإلكترونية بشأن النفاذ العابر للحدود إلى البيانات </a:t>
            </a:r>
            <a:r>
              <a:rPr lang="ar-SY" sz="1800" dirty="0" smtClean="0">
                <a:latin typeface="Sakkal Majalla" panose="02000000000000000000" pitchFamily="2" charset="-78"/>
                <a:ea typeface="MS PGothic" charset="0"/>
                <a:cs typeface="Sakkal Majalla" panose="02000000000000000000" pitchFamily="2" charset="-78"/>
              </a:rPr>
              <a:t>(المادة 32)، ديسمبر 2014</a:t>
            </a:r>
            <a:endParaRPr lang="ar-SY" sz="1800" b="1" dirty="0" smtClean="0">
              <a:latin typeface="Sakkal Majalla" panose="02000000000000000000" pitchFamily="2" charset="-78"/>
              <a:ea typeface="MS PGothic" charset="0"/>
              <a:cs typeface="Sakkal Majalla" panose="02000000000000000000" pitchFamily="2" charset="-78"/>
            </a:endParaRPr>
          </a:p>
          <a:p>
            <a:pPr lvl="1" algn="just" rtl="1">
              <a:spcBef>
                <a:spcPts val="600"/>
              </a:spcBef>
              <a:spcAft>
                <a:spcPts val="0"/>
              </a:spcAft>
              <a:buFont typeface="Wingdings" charset="0"/>
              <a:buChar char="§"/>
            </a:pPr>
            <a:r>
              <a:rPr lang="ar-SY" sz="1800" dirty="0" smtClean="0">
                <a:latin typeface="Sakkal Majalla" panose="02000000000000000000" pitchFamily="2" charset="-78"/>
                <a:ea typeface="ＭＳ Ｐゴシック" charset="0"/>
                <a:cs typeface="Sakkal Majalla" panose="02000000000000000000" pitchFamily="2" charset="-78"/>
              </a:rPr>
              <a:t>فيما يتعلق بالمادة 32. باء، قد تشمل الحالات النموذجية: </a:t>
            </a:r>
          </a:p>
          <a:p>
            <a:pPr marL="457200" lvl="1" indent="0" algn="just" rtl="1">
              <a:spcBef>
                <a:spcPts val="1200"/>
              </a:spcBef>
              <a:spcAft>
                <a:spcPts val="1200"/>
              </a:spcAft>
              <a:buNone/>
            </a:pPr>
            <a:r>
              <a:rPr lang="en-GB" sz="1600" dirty="0" smtClean="0">
                <a:latin typeface="Sakkal Majalla" panose="02000000000000000000" pitchFamily="2" charset="-78"/>
                <a:ea typeface="ＭＳ Ｐゴシック" charset="0"/>
                <a:cs typeface="Sakkal Majalla" panose="02000000000000000000" pitchFamily="2" charset="-78"/>
              </a:rPr>
              <a:t>”</a:t>
            </a:r>
            <a:r>
              <a:rPr lang="ar-SY" sz="1600" dirty="0">
                <a:latin typeface="Sakkal Majalla" panose="02000000000000000000" pitchFamily="2" charset="-78"/>
                <a:ea typeface="ＭＳ Ｐゴシック" charset="0"/>
                <a:cs typeface="Sakkal Majalla" panose="02000000000000000000" pitchFamily="2" charset="-78"/>
              </a:rPr>
              <a:t> يُعتقل مهرب مخدرات مشتبه به بشكل قانوني بينما يكون صندوق </a:t>
            </a:r>
            <a:r>
              <a:rPr lang="ar-SY" sz="1600" dirty="0" smtClean="0">
                <a:latin typeface="Sakkal Majalla" panose="02000000000000000000" pitchFamily="2" charset="-78"/>
                <a:ea typeface="ＭＳ Ｐゴシック" charset="0"/>
                <a:cs typeface="Sakkal Majalla" panose="02000000000000000000" pitchFamily="2" charset="-78"/>
              </a:rPr>
              <a:t>بريده الإلكتروني </a:t>
            </a:r>
            <a:r>
              <a:rPr lang="ar-SY" sz="1600" dirty="0">
                <a:latin typeface="Sakkal Majalla" panose="02000000000000000000" pitchFamily="2" charset="-78"/>
                <a:ea typeface="ＭＳ Ｐゴシック" charset="0"/>
                <a:cs typeface="Sakkal Majalla" panose="02000000000000000000" pitchFamily="2" charset="-78"/>
              </a:rPr>
              <a:t>- </a:t>
            </a:r>
            <a:r>
              <a:rPr lang="ar-SY" sz="1600" dirty="0" smtClean="0">
                <a:latin typeface="Sakkal Majalla" panose="02000000000000000000" pitchFamily="2" charset="-78"/>
                <a:ea typeface="ＭＳ Ｐゴシック" charset="0"/>
                <a:cs typeface="Sakkal Majalla" panose="02000000000000000000" pitchFamily="2" charset="-78"/>
              </a:rPr>
              <a:t>مع احتمال وجود </a:t>
            </a:r>
            <a:r>
              <a:rPr lang="ar-SY" sz="1600" dirty="0">
                <a:latin typeface="Sakkal Majalla" panose="02000000000000000000" pitchFamily="2" charset="-78"/>
                <a:ea typeface="ＭＳ Ｐゴシック" charset="0"/>
                <a:cs typeface="Sakkal Majalla" panose="02000000000000000000" pitchFamily="2" charset="-78"/>
              </a:rPr>
              <a:t>دليل على جريمة - مفتوحًا على </a:t>
            </a:r>
            <a:r>
              <a:rPr lang="ar-SY" sz="1600" dirty="0" smtClean="0">
                <a:latin typeface="Sakkal Majalla" panose="02000000000000000000" pitchFamily="2" charset="-78"/>
                <a:ea typeface="ＭＳ Ｐゴシック" charset="0"/>
                <a:cs typeface="Sakkal Majalla" panose="02000000000000000000" pitchFamily="2" charset="-78"/>
              </a:rPr>
              <a:t>جهازه </a:t>
            </a:r>
            <a:r>
              <a:rPr lang="ar-SY" sz="1600" dirty="0">
                <a:latin typeface="Sakkal Majalla" panose="02000000000000000000" pitchFamily="2" charset="-78"/>
                <a:ea typeface="ＭＳ Ｐゴシック" charset="0"/>
                <a:cs typeface="Sakkal Majalla" panose="02000000000000000000" pitchFamily="2" charset="-78"/>
              </a:rPr>
              <a:t>اللوحي أو </a:t>
            </a:r>
            <a:r>
              <a:rPr lang="ar-SY" sz="1600" dirty="0" smtClean="0">
                <a:latin typeface="Sakkal Majalla" panose="02000000000000000000" pitchFamily="2" charset="-78"/>
                <a:ea typeface="ＭＳ Ｐゴシック" charset="0"/>
                <a:cs typeface="Sakkal Majalla" panose="02000000000000000000" pitchFamily="2" charset="-78"/>
              </a:rPr>
              <a:t>هاتفه </a:t>
            </a:r>
            <a:r>
              <a:rPr lang="ar-SY" sz="1600" dirty="0">
                <a:latin typeface="Sakkal Majalla" panose="02000000000000000000" pitchFamily="2" charset="-78"/>
                <a:ea typeface="ＭＳ Ｐゴシック" charset="0"/>
                <a:cs typeface="Sakkal Majalla" panose="02000000000000000000" pitchFamily="2" charset="-78"/>
              </a:rPr>
              <a:t>الذكي أو أي جهاز آخر. إذا وافق المشتبه به طوعًا على </a:t>
            </a:r>
            <a:r>
              <a:rPr lang="ar-SY" sz="1600" dirty="0" smtClean="0">
                <a:latin typeface="Sakkal Majalla" panose="02000000000000000000" pitchFamily="2" charset="-78"/>
                <a:ea typeface="ＭＳ Ｐゴシック" charset="0"/>
                <a:cs typeface="Sakkal Majalla" panose="02000000000000000000" pitchFamily="2" charset="-78"/>
              </a:rPr>
              <a:t>نفاذ الشرطة </a:t>
            </a:r>
            <a:r>
              <a:rPr lang="ar-SY" sz="1600" dirty="0">
                <a:latin typeface="Sakkal Majalla" panose="02000000000000000000" pitchFamily="2" charset="-78"/>
                <a:ea typeface="ＭＳ Ｐゴシック" charset="0"/>
                <a:cs typeface="Sakkal Majalla" panose="02000000000000000000" pitchFamily="2" charset="-78"/>
              </a:rPr>
              <a:t>إلى الحساب وإذا تأكدت الشرطة من أن بيانات صندوق البريد موجودة في </a:t>
            </a:r>
            <a:r>
              <a:rPr lang="ar-SY" sz="1600" dirty="0" smtClean="0">
                <a:latin typeface="Sakkal Majalla" panose="02000000000000000000" pitchFamily="2" charset="-78"/>
                <a:ea typeface="ＭＳ Ｐゴシック" charset="0"/>
                <a:cs typeface="Sakkal Majalla" panose="02000000000000000000" pitchFamily="2" charset="-78"/>
              </a:rPr>
              <a:t>موقع لدى دولة طرف أخرى، </a:t>
            </a:r>
            <a:r>
              <a:rPr lang="ar-SY" sz="1600" dirty="0">
                <a:latin typeface="Sakkal Majalla" panose="02000000000000000000" pitchFamily="2" charset="-78"/>
                <a:ea typeface="ＭＳ Ｐゴシック" charset="0"/>
                <a:cs typeface="Sakkal Majalla" panose="02000000000000000000" pitchFamily="2" charset="-78"/>
              </a:rPr>
              <a:t>يجوز للشرطة </a:t>
            </a:r>
            <a:r>
              <a:rPr lang="ar-SY" sz="1600" dirty="0" smtClean="0">
                <a:latin typeface="Sakkal Majalla" panose="02000000000000000000" pitchFamily="2" charset="-78"/>
                <a:ea typeface="ＭＳ Ｐゴシック" charset="0"/>
                <a:cs typeface="Sakkal Majalla" panose="02000000000000000000" pitchFamily="2" charset="-78"/>
              </a:rPr>
              <a:t>النفاذ إلى </a:t>
            </a:r>
            <a:r>
              <a:rPr lang="ar-SY" sz="1600" dirty="0">
                <a:latin typeface="Sakkal Majalla" panose="02000000000000000000" pitchFamily="2" charset="-78"/>
                <a:ea typeface="ＭＳ Ｐゴシック" charset="0"/>
                <a:cs typeface="Sakkal Majalla" panose="02000000000000000000" pitchFamily="2" charset="-78"/>
              </a:rPr>
              <a:t>البيانات بموجب المادة </a:t>
            </a:r>
            <a:r>
              <a:rPr lang="ar-SY" sz="1600" dirty="0" smtClean="0">
                <a:latin typeface="Sakkal Majalla" panose="02000000000000000000" pitchFamily="2" charset="-78"/>
                <a:ea typeface="ＭＳ Ｐゴシック" charset="0"/>
                <a:cs typeface="Sakkal Majalla" panose="02000000000000000000" pitchFamily="2" charset="-78"/>
              </a:rPr>
              <a:t>32.باء</a:t>
            </a:r>
            <a:r>
              <a:rPr lang="en-GB" sz="1600" dirty="0" smtClean="0">
                <a:latin typeface="Sakkal Majalla" panose="02000000000000000000" pitchFamily="2" charset="-78"/>
                <a:ea typeface="ＭＳ Ｐゴシック" charset="0"/>
                <a:cs typeface="Sakkal Majalla" panose="02000000000000000000" pitchFamily="2" charset="-78"/>
              </a:rPr>
              <a:t> “</a:t>
            </a:r>
            <a:endParaRPr lang="ar-SY" sz="1600" dirty="0" smtClean="0">
              <a:latin typeface="Sakkal Majalla" panose="02000000000000000000" pitchFamily="2" charset="-78"/>
              <a:ea typeface="ＭＳ Ｐゴシック" charset="0"/>
              <a:cs typeface="Sakkal Majalla" panose="02000000000000000000" pitchFamily="2" charset="-78"/>
            </a:endParaRPr>
          </a:p>
          <a:p>
            <a:pPr algn="just" rtl="1">
              <a:spcBef>
                <a:spcPts val="600"/>
              </a:spcBef>
              <a:spcAft>
                <a:spcPts val="0"/>
              </a:spcAft>
              <a:buFont typeface="Wingdings" charset="0"/>
              <a:buChar char="§"/>
            </a:pPr>
            <a:r>
              <a:rPr lang="ar-SY" sz="1800" b="1" dirty="0" smtClean="0">
                <a:latin typeface="Sakkal Majalla" panose="02000000000000000000" pitchFamily="2" charset="-78"/>
                <a:ea typeface="MS PGothic" charset="0"/>
                <a:cs typeface="Sakkal Majalla" panose="02000000000000000000" pitchFamily="2" charset="-78"/>
              </a:rPr>
              <a:t>مبدأ واسع النطاق لقانون الاتحاد الأوروبي بشأن منع الاحتكار </a:t>
            </a:r>
            <a:r>
              <a:rPr lang="ar-SY" sz="1800" dirty="0" smtClean="0">
                <a:latin typeface="Sakkal Majalla" panose="02000000000000000000" pitchFamily="2" charset="-78"/>
                <a:ea typeface="MS PGothic" charset="0"/>
                <a:cs typeface="Sakkal Majalla" panose="02000000000000000000" pitchFamily="2" charset="-78"/>
              </a:rPr>
              <a:t>(قضية «</a:t>
            </a:r>
            <a:r>
              <a:rPr lang="en-GB" sz="1800" dirty="0">
                <a:latin typeface="Sakkal Majalla" panose="02000000000000000000" pitchFamily="2" charset="-78"/>
                <a:ea typeface="MS PGothic" charset="0"/>
                <a:cs typeface="Sakkal Majalla" panose="02000000000000000000" pitchFamily="2" charset="-78"/>
              </a:rPr>
              <a:t>ICI </a:t>
            </a:r>
            <a:r>
              <a:rPr lang="en-GB" sz="1800" dirty="0" smtClean="0">
                <a:latin typeface="Sakkal Majalla" panose="02000000000000000000" pitchFamily="2" charset="-78"/>
                <a:ea typeface="MS PGothic" charset="0"/>
                <a:cs typeface="Sakkal Majalla" panose="02000000000000000000" pitchFamily="2" charset="-78"/>
              </a:rPr>
              <a:t>48/69</a:t>
            </a:r>
            <a:r>
              <a:rPr lang="ar-SY" sz="1800" dirty="0" smtClean="0">
                <a:latin typeface="Sakkal Majalla" panose="02000000000000000000" pitchFamily="2" charset="-78"/>
                <a:ea typeface="MS PGothic" charset="0"/>
                <a:cs typeface="Sakkal Majalla" panose="02000000000000000000" pitchFamily="2" charset="-78"/>
              </a:rPr>
              <a:t>»؛ وقضية «</a:t>
            </a:r>
            <a:r>
              <a:rPr lang="en-GB" sz="1800" dirty="0" err="1">
                <a:latin typeface="Sakkal Majalla" panose="02000000000000000000" pitchFamily="2" charset="-78"/>
                <a:ea typeface="MS PGothic" charset="0"/>
                <a:cs typeface="Sakkal Majalla" panose="02000000000000000000" pitchFamily="2" charset="-78"/>
              </a:rPr>
              <a:t>Woodpulp</a:t>
            </a:r>
            <a:r>
              <a:rPr lang="en-GB" sz="1800" dirty="0">
                <a:latin typeface="Sakkal Majalla" panose="02000000000000000000" pitchFamily="2" charset="-78"/>
                <a:ea typeface="MS PGothic" charset="0"/>
                <a:cs typeface="Sakkal Majalla" panose="02000000000000000000" pitchFamily="2" charset="-78"/>
              </a:rPr>
              <a:t> </a:t>
            </a:r>
            <a:r>
              <a:rPr lang="en-GB" sz="1800" dirty="0" smtClean="0">
                <a:latin typeface="Sakkal Majalla" panose="02000000000000000000" pitchFamily="2" charset="-78"/>
                <a:ea typeface="MS PGothic" charset="0"/>
                <a:cs typeface="Sakkal Majalla" panose="02000000000000000000" pitchFamily="2" charset="-78"/>
              </a:rPr>
              <a:t>89/85</a:t>
            </a:r>
            <a:r>
              <a:rPr lang="ar-SY" sz="1800" dirty="0" smtClean="0">
                <a:latin typeface="Sakkal Majalla" panose="02000000000000000000" pitchFamily="2" charset="-78"/>
                <a:ea typeface="MS PGothic" charset="0"/>
                <a:cs typeface="Sakkal Majalla" panose="02000000000000000000" pitchFamily="2" charset="-78"/>
              </a:rPr>
              <a:t>»</a:t>
            </a:r>
            <a:r>
              <a:rPr lang="ar-SY" sz="1800" dirty="0">
                <a:latin typeface="Sakkal Majalla" panose="02000000000000000000" pitchFamily="2" charset="-78"/>
                <a:ea typeface="MS PGothic" charset="0"/>
                <a:cs typeface="Sakkal Majalla" panose="02000000000000000000" pitchFamily="2" charset="-78"/>
              </a:rPr>
              <a:t>.</a:t>
            </a:r>
            <a:endParaRPr lang="ar-SY" sz="1800" dirty="0" smtClean="0">
              <a:latin typeface="Sakkal Majalla" panose="02000000000000000000" pitchFamily="2" charset="-78"/>
              <a:ea typeface="ＭＳ Ｐゴシック" charset="0"/>
              <a:cs typeface="Sakkal Majalla" panose="02000000000000000000" pitchFamily="2" charset="-78"/>
            </a:endParaRPr>
          </a:p>
          <a:p>
            <a:pPr lvl="1" algn="just" rtl="1">
              <a:spcBef>
                <a:spcPts val="1200"/>
              </a:spcBef>
              <a:spcAft>
                <a:spcPts val="1200"/>
              </a:spcAft>
              <a:buFont typeface="Wingdings" charset="0"/>
              <a:buChar char="§"/>
            </a:pPr>
            <a:r>
              <a:rPr lang="ar-SY" sz="1800" dirty="0">
                <a:latin typeface="Sakkal Majalla" panose="02000000000000000000" pitchFamily="2" charset="-78"/>
                <a:ea typeface="ＭＳ Ｐゴシック" charset="0"/>
                <a:cs typeface="Sakkal Majalla" panose="02000000000000000000" pitchFamily="2" charset="-78"/>
              </a:rPr>
              <a:t>توصي المفوضية الأوروبية </a:t>
            </a:r>
            <a:r>
              <a:rPr lang="ar-SY" sz="1800" b="1" dirty="0">
                <a:latin typeface="Sakkal Majalla" panose="02000000000000000000" pitchFamily="2" charset="-78"/>
                <a:ea typeface="ＭＳ Ｐゴシック" charset="0"/>
                <a:cs typeface="Sakkal Majalla" panose="02000000000000000000" pitchFamily="2" charset="-78"/>
              </a:rPr>
              <a:t>سلطات المنافسة داخل الاتحاد الأوروبي بالحصول </a:t>
            </a:r>
            <a:r>
              <a:rPr lang="ar-SY" sz="1800" b="1" dirty="0" smtClean="0">
                <a:latin typeface="Sakkal Majalla" panose="02000000000000000000" pitchFamily="2" charset="-78"/>
                <a:ea typeface="ＭＳ Ｐゴシック" charset="0"/>
                <a:cs typeface="Sakkal Majalla" panose="02000000000000000000" pitchFamily="2" charset="-78"/>
              </a:rPr>
              <a:t>على النفاذ إلى الخوادم </a:t>
            </a:r>
            <a:r>
              <a:rPr lang="ar-SY" sz="1800" b="1" dirty="0">
                <a:latin typeface="Sakkal Majalla" panose="02000000000000000000" pitchFamily="2" charset="-78"/>
                <a:ea typeface="ＭＳ Ｐゴシック" charset="0"/>
                <a:cs typeface="Sakkal Majalla" panose="02000000000000000000" pitchFamily="2" charset="-78"/>
              </a:rPr>
              <a:t>في أي مكان في العالم لجمع الأدلة في إجراءات مكافحة الاحتكار</a:t>
            </a:r>
            <a:r>
              <a:rPr lang="ar-SY" sz="1800" dirty="0">
                <a:latin typeface="Sakkal Majalla" panose="02000000000000000000" pitchFamily="2" charset="-78"/>
                <a:ea typeface="ＭＳ Ｐゴシック" charset="0"/>
                <a:cs typeface="Sakkal Majalla" panose="02000000000000000000" pitchFamily="2" charset="-78"/>
              </a:rPr>
              <a:t>: </a:t>
            </a:r>
            <a:endParaRPr lang="ar-SY" sz="1800" dirty="0" smtClean="0">
              <a:latin typeface="Sakkal Majalla" panose="02000000000000000000" pitchFamily="2" charset="-78"/>
              <a:ea typeface="ＭＳ Ｐゴシック" charset="0"/>
              <a:cs typeface="Sakkal Majalla" panose="02000000000000000000" pitchFamily="2" charset="-78"/>
            </a:endParaRPr>
          </a:p>
          <a:p>
            <a:pPr marL="457200" lvl="1" indent="0" algn="just" rtl="1">
              <a:spcBef>
                <a:spcPts val="1200"/>
              </a:spcBef>
              <a:spcAft>
                <a:spcPts val="1200"/>
              </a:spcAft>
              <a:buNone/>
            </a:pPr>
            <a:r>
              <a:rPr lang="en-GB" sz="1600" dirty="0" smtClean="0">
                <a:latin typeface="Sakkal Majalla" panose="02000000000000000000" pitchFamily="2" charset="-78"/>
                <a:ea typeface="ＭＳ Ｐゴシック" charset="0"/>
                <a:cs typeface="Sakkal Majalla" panose="02000000000000000000" pitchFamily="2" charset="-78"/>
              </a:rPr>
              <a:t>”</a:t>
            </a:r>
            <a:r>
              <a:rPr lang="ar-SY" sz="1600" dirty="0" smtClean="0">
                <a:latin typeface="Sakkal Majalla" panose="02000000000000000000" pitchFamily="2" charset="-78"/>
                <a:ea typeface="ＭＳ Ｐゴシック" charset="0"/>
                <a:cs typeface="Sakkal Majalla" panose="02000000000000000000" pitchFamily="2" charset="-78"/>
              </a:rPr>
              <a:t> حتى يتسنى التمتع بسلطات </a:t>
            </a:r>
            <a:r>
              <a:rPr lang="ar-SY" sz="1600" dirty="0">
                <a:latin typeface="Sakkal Majalla" panose="02000000000000000000" pitchFamily="2" charset="-78"/>
                <a:ea typeface="ＭＳ Ｐゴシック" charset="0"/>
                <a:cs typeface="Sakkal Majalla" panose="02000000000000000000" pitchFamily="2" charset="-78"/>
              </a:rPr>
              <a:t>فعالة لجمع الأدلة </a:t>
            </a:r>
            <a:r>
              <a:rPr lang="ar-SY" sz="1600" dirty="0" smtClean="0">
                <a:latin typeface="Sakkal Majalla" panose="02000000000000000000" pitchFamily="2" charset="-78"/>
                <a:ea typeface="ＭＳ Ｐゴシック" charset="0"/>
                <a:cs typeface="Sakkal Majalla" panose="02000000000000000000" pitchFamily="2" charset="-78"/>
              </a:rPr>
              <a:t>الرقمية، </a:t>
            </a:r>
            <a:r>
              <a:rPr lang="ar-SY" sz="1600" dirty="0">
                <a:latin typeface="Sakkal Majalla" panose="02000000000000000000" pitchFamily="2" charset="-78"/>
                <a:ea typeface="ＭＳ Ｐゴシック" charset="0"/>
                <a:cs typeface="Sakkal Majalla" panose="02000000000000000000" pitchFamily="2" charset="-78"/>
              </a:rPr>
              <a:t>من </a:t>
            </a:r>
            <a:r>
              <a:rPr lang="ar-SY" sz="1600" dirty="0" smtClean="0">
                <a:latin typeface="Sakkal Majalla" panose="02000000000000000000" pitchFamily="2" charset="-78"/>
                <a:ea typeface="ＭＳ Ｐゴシック" charset="0"/>
                <a:cs typeface="Sakkal Majalla" panose="02000000000000000000" pitchFamily="2" charset="-78"/>
              </a:rPr>
              <a:t>الأهمية بمكان أن </a:t>
            </a:r>
            <a:r>
              <a:rPr lang="ar-SY" sz="1600" dirty="0">
                <a:latin typeface="Sakkal Majalla" panose="02000000000000000000" pitchFamily="2" charset="-78"/>
                <a:ea typeface="ＭＳ Ｐゴシック" charset="0"/>
                <a:cs typeface="Sakkal Majalla" panose="02000000000000000000" pitchFamily="2" charset="-78"/>
              </a:rPr>
              <a:t>تتمكن </a:t>
            </a:r>
            <a:r>
              <a:rPr lang="ar-SY" sz="1600" dirty="0" smtClean="0">
                <a:latin typeface="Sakkal Majalla" panose="02000000000000000000" pitchFamily="2" charset="-78"/>
                <a:ea typeface="ＭＳ Ｐゴシック" charset="0"/>
                <a:cs typeface="Sakkal Majalla" panose="02000000000000000000" pitchFamily="2" charset="-78"/>
              </a:rPr>
              <a:t>السلطات، في إطار مزاولة سلطات </a:t>
            </a:r>
            <a:r>
              <a:rPr lang="ar-SY" sz="1600" dirty="0">
                <a:latin typeface="Sakkal Majalla" panose="02000000000000000000" pitchFamily="2" charset="-78"/>
                <a:ea typeface="ＭＳ Ｐゴシック" charset="0"/>
                <a:cs typeface="Sakkal Majalla" panose="02000000000000000000" pitchFamily="2" charset="-78"/>
              </a:rPr>
              <a:t>التفتيش الخاصة </a:t>
            </a:r>
            <a:r>
              <a:rPr lang="ar-SY" sz="1600" dirty="0" smtClean="0">
                <a:latin typeface="Sakkal Majalla" panose="02000000000000000000" pitchFamily="2" charset="-78"/>
                <a:ea typeface="ＭＳ Ｐゴシック" charset="0"/>
                <a:cs typeface="Sakkal Majalla" panose="02000000000000000000" pitchFamily="2" charset="-78"/>
              </a:rPr>
              <a:t>بها، من </a:t>
            </a:r>
            <a:r>
              <a:rPr lang="ar-SY" sz="1600" b="1" dirty="0">
                <a:latin typeface="Sakkal Majalla" panose="02000000000000000000" pitchFamily="2" charset="-78"/>
                <a:ea typeface="ＭＳ Ｐゴシック" charset="0"/>
                <a:cs typeface="Sakkal Majalla" panose="02000000000000000000" pitchFamily="2" charset="-78"/>
              </a:rPr>
              <a:t>جمع المعلومات الرقمية التي يمكن </a:t>
            </a:r>
            <a:r>
              <a:rPr lang="ar-SY" sz="1600" b="1" dirty="0" smtClean="0">
                <a:latin typeface="Sakkal Majalla" panose="02000000000000000000" pitchFamily="2" charset="-78"/>
                <a:ea typeface="ＭＳ Ｐゴシック" charset="0"/>
                <a:cs typeface="Sakkal Majalla" panose="02000000000000000000" pitchFamily="2" charset="-78"/>
              </a:rPr>
              <a:t>النفاذ إليها من خلال المقاولة أو </a:t>
            </a:r>
            <a:r>
              <a:rPr lang="ar-SY" sz="1600" b="1" dirty="0">
                <a:latin typeface="Sakkal Majalla" panose="02000000000000000000" pitchFamily="2" charset="-78"/>
                <a:ea typeface="ＭＳ Ｐゴシック" charset="0"/>
                <a:cs typeface="Sakkal Majalla" panose="02000000000000000000" pitchFamily="2" charset="-78"/>
              </a:rPr>
              <a:t>الشخص الذي يجري </a:t>
            </a:r>
            <a:r>
              <a:rPr lang="ar-SY" sz="1600" b="1" dirty="0" smtClean="0">
                <a:latin typeface="Sakkal Majalla" panose="02000000000000000000" pitchFamily="2" charset="-78"/>
                <a:ea typeface="ＭＳ Ｐゴシック" charset="0"/>
                <a:cs typeface="Sakkal Majalla" panose="02000000000000000000" pitchFamily="2" charset="-78"/>
              </a:rPr>
              <a:t>التفتيش في مقره </a:t>
            </a:r>
            <a:r>
              <a:rPr lang="ar-SY" sz="1600" b="1" dirty="0">
                <a:latin typeface="Sakkal Majalla" panose="02000000000000000000" pitchFamily="2" charset="-78"/>
                <a:ea typeface="ＭＳ Ｐゴシック" charset="0"/>
                <a:cs typeface="Sakkal Majalla" panose="02000000000000000000" pitchFamily="2" charset="-78"/>
              </a:rPr>
              <a:t>بغض النظر عن مكان </a:t>
            </a:r>
            <a:r>
              <a:rPr lang="ar-SY" sz="1600" b="1" dirty="0" smtClean="0">
                <a:latin typeface="Sakkal Majalla" panose="02000000000000000000" pitchFamily="2" charset="-78"/>
                <a:ea typeface="ＭＳ Ｐゴシック" charset="0"/>
                <a:cs typeface="Sakkal Majalla" panose="02000000000000000000" pitchFamily="2" charset="-78"/>
              </a:rPr>
              <a:t>تخزينها</a:t>
            </a:r>
            <a:r>
              <a:rPr lang="ar-SY" sz="1600" dirty="0" smtClean="0">
                <a:latin typeface="Sakkal Majalla" panose="02000000000000000000" pitchFamily="2" charset="-78"/>
                <a:ea typeface="ＭＳ Ｐゴシック" charset="0"/>
                <a:cs typeface="Sakkal Majalla" panose="02000000000000000000" pitchFamily="2" charset="-78"/>
              </a:rPr>
              <a:t>، </a:t>
            </a:r>
            <a:r>
              <a:rPr lang="ar-SY" sz="1600" dirty="0">
                <a:latin typeface="Sakkal Majalla" panose="02000000000000000000" pitchFamily="2" charset="-78"/>
                <a:ea typeface="ＭＳ Ｐゴシック" charset="0"/>
                <a:cs typeface="Sakkal Majalla" panose="02000000000000000000" pitchFamily="2" charset="-78"/>
              </a:rPr>
              <a:t>بما في ذلك على الخوادم أو غيرها من وسائل التخزين الموجودة خارج أراضي سلطة المنافسة الوطنية المعنية أو خارج الاتحاد </a:t>
            </a:r>
            <a:r>
              <a:rPr lang="ar-SY" sz="1600" dirty="0" smtClean="0">
                <a:latin typeface="Sakkal Majalla" panose="02000000000000000000" pitchFamily="2" charset="-78"/>
                <a:ea typeface="ＭＳ Ｐゴシック" charset="0"/>
                <a:cs typeface="Sakkal Majalla" panose="02000000000000000000" pitchFamily="2" charset="-78"/>
              </a:rPr>
              <a:t>الأوروبي</a:t>
            </a:r>
            <a:r>
              <a:rPr lang="en-GB" sz="1600" dirty="0" smtClean="0">
                <a:latin typeface="Sakkal Majalla" panose="02000000000000000000" pitchFamily="2" charset="-78"/>
                <a:ea typeface="ＭＳ Ｐゴシック" charset="0"/>
                <a:cs typeface="Sakkal Majalla" panose="02000000000000000000" pitchFamily="2" charset="-78"/>
              </a:rPr>
              <a:t> “</a:t>
            </a:r>
            <a:r>
              <a:rPr lang="ar-SY" sz="1600" dirty="0" smtClean="0">
                <a:latin typeface="Sakkal Majalla" panose="02000000000000000000" pitchFamily="2" charset="-78"/>
                <a:ea typeface="ＭＳ Ｐゴシック" charset="0"/>
                <a:cs typeface="Sakkal Majalla" panose="02000000000000000000" pitchFamily="2" charset="-78"/>
              </a:rPr>
              <a:t>.</a:t>
            </a:r>
          </a:p>
          <a:p>
            <a:pPr marL="457200" lvl="1" indent="0" algn="r" rtl="1">
              <a:spcBef>
                <a:spcPts val="1200"/>
              </a:spcBef>
              <a:spcAft>
                <a:spcPts val="1200"/>
              </a:spcAft>
              <a:buNone/>
            </a:pPr>
            <a:r>
              <a:rPr lang="ar-SY" sz="1400" dirty="0" smtClean="0">
                <a:latin typeface="Sakkal Majalla" panose="02000000000000000000" pitchFamily="2" charset="-78"/>
                <a:ea typeface="ＭＳ Ｐゴシック" charset="0"/>
                <a:cs typeface="Sakkal Majalla" panose="02000000000000000000" pitchFamily="2" charset="-78"/>
              </a:rPr>
              <a:t>المصدر</a:t>
            </a:r>
            <a:r>
              <a:rPr lang="ar-SY" sz="1400" dirty="0">
                <a:latin typeface="Sakkal Majalla" panose="02000000000000000000" pitchFamily="2" charset="-78"/>
                <a:ea typeface="ＭＳ Ｐゴシック" charset="0"/>
                <a:cs typeface="Sakkal Majalla" panose="02000000000000000000" pitchFamily="2" charset="-78"/>
              </a:rPr>
              <a:t>: شبكة المنافسة </a:t>
            </a:r>
            <a:r>
              <a:rPr lang="ar-SY" sz="1400" dirty="0" smtClean="0">
                <a:latin typeface="Sakkal Majalla" panose="02000000000000000000" pitchFamily="2" charset="-78"/>
                <a:ea typeface="ＭＳ Ｐゴシック" charset="0"/>
                <a:cs typeface="Sakkal Majalla" panose="02000000000000000000" pitchFamily="2" charset="-78"/>
              </a:rPr>
              <a:t>الأوروبية " </a:t>
            </a:r>
            <a:r>
              <a:rPr lang="ar-SY" sz="1400" dirty="0">
                <a:latin typeface="Sakkal Majalla" panose="02000000000000000000" pitchFamily="2" charset="-78"/>
                <a:ea typeface="ＭＳ Ｐゴシック" charset="0"/>
                <a:cs typeface="Sakkal Majalla" panose="02000000000000000000" pitchFamily="2" charset="-78"/>
              </a:rPr>
              <a:t>توصية بشأن سلطة جمع الأدلة </a:t>
            </a:r>
            <a:r>
              <a:rPr lang="ar-SY" sz="1400" dirty="0" smtClean="0">
                <a:latin typeface="Sakkal Majalla" panose="02000000000000000000" pitchFamily="2" charset="-78"/>
                <a:ea typeface="ＭＳ Ｐゴシック" charset="0"/>
                <a:cs typeface="Sakkal Majalla" panose="02000000000000000000" pitchFamily="2" charset="-78"/>
              </a:rPr>
              <a:t>الرقمية، </a:t>
            </a:r>
            <a:r>
              <a:rPr lang="ar-SY" sz="1400" dirty="0">
                <a:latin typeface="Sakkal Majalla" panose="02000000000000000000" pitchFamily="2" charset="-78"/>
                <a:ea typeface="ＭＳ Ｐゴシック" charset="0"/>
                <a:cs typeface="Sakkal Majalla" panose="02000000000000000000" pitchFamily="2" charset="-78"/>
              </a:rPr>
              <a:t>بما في ذلك عن طريق وسائل </a:t>
            </a:r>
            <a:r>
              <a:rPr lang="ar-SY" sz="1400" dirty="0" smtClean="0">
                <a:latin typeface="Sakkal Majalla" panose="02000000000000000000" pitchFamily="2" charset="-78"/>
                <a:ea typeface="ＭＳ Ｐゴシック" charset="0"/>
                <a:cs typeface="Sakkal Majalla" panose="02000000000000000000" pitchFamily="2" charset="-78"/>
              </a:rPr>
              <a:t>الاستدلال الجنائي"</a:t>
            </a:r>
            <a:r>
              <a:rPr lang="en-GB" sz="1400" dirty="0">
                <a:latin typeface="Sakkal Majalla" panose="02000000000000000000" pitchFamily="2" charset="-78"/>
                <a:ea typeface="ＭＳ Ｐゴシック" charset="0"/>
                <a:cs typeface="Sakkal Majalla" panose="02000000000000000000" pitchFamily="2" charset="-78"/>
              </a:rPr>
              <a:t/>
            </a:r>
            <a:br>
              <a:rPr lang="en-GB" sz="1400" dirty="0">
                <a:latin typeface="Sakkal Majalla" panose="02000000000000000000" pitchFamily="2" charset="-78"/>
                <a:ea typeface="ＭＳ Ｐゴシック" charset="0"/>
                <a:cs typeface="Sakkal Majalla" panose="02000000000000000000" pitchFamily="2" charset="-78"/>
              </a:rPr>
            </a:br>
            <a:r>
              <a:rPr lang="en-GB" sz="1400" dirty="0" smtClean="0">
                <a:latin typeface="Sakkal Majalla" panose="02000000000000000000" pitchFamily="2" charset="-78"/>
                <a:ea typeface="ＭＳ Ｐゴシック" charset="0"/>
                <a:cs typeface="Sakkal Majalla" panose="02000000000000000000" pitchFamily="2" charset="-78"/>
                <a:hlinkClick r:id="rId4"/>
              </a:rPr>
              <a:t>http</a:t>
            </a:r>
            <a:r>
              <a:rPr lang="en-GB" sz="1400" dirty="0">
                <a:latin typeface="Sakkal Majalla" panose="02000000000000000000" pitchFamily="2" charset="-78"/>
                <a:ea typeface="ＭＳ Ｐゴシック" charset="0"/>
                <a:cs typeface="Sakkal Majalla" panose="02000000000000000000" pitchFamily="2" charset="-78"/>
                <a:hlinkClick r:id="rId4"/>
              </a:rPr>
              <a:t>://ec.europa.eu/competition/ecn/ecn_recommendation_09122013_digital_evidence_en.pdf</a:t>
            </a:r>
            <a:r>
              <a:rPr lang="en-GB" sz="1400" dirty="0">
                <a:latin typeface="Sakkal Majalla" panose="02000000000000000000" pitchFamily="2" charset="-78"/>
                <a:ea typeface="ＭＳ Ｐゴシック" charset="0"/>
                <a:cs typeface="Sakkal Majalla" panose="02000000000000000000" pitchFamily="2" charset="-78"/>
              </a:rPr>
              <a:t> </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6807"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E5812696-0863-2A4F-9F7A-54A5ABAC3B36}" type="slidenum">
              <a:rPr lang="en-US" sz="1200" b="1">
                <a:solidFill>
                  <a:srgbClr val="FFFFFF"/>
                </a:solidFill>
                <a:latin typeface="Verdana" charset="0"/>
                <a:cs typeface="Verdana" charset="0"/>
              </a:rPr>
              <a:pPr/>
              <a:t>15</a:t>
            </a:fld>
            <a:r>
              <a:rPr lang="en-US" sz="1200" b="1">
                <a:solidFill>
                  <a:srgbClr val="FFFFFF"/>
                </a:solidFill>
                <a:latin typeface="Verdana" charset="0"/>
                <a:cs typeface="Verdana" charset="0"/>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7827" name="TextBox 7"/>
          <p:cNvSpPr txBox="1">
            <a:spLocks noChangeArrowheads="1"/>
          </p:cNvSpPr>
          <p:nvPr/>
        </p:nvSpPr>
        <p:spPr bwMode="auto">
          <a:xfrm>
            <a:off x="1403350" y="0"/>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ar-SY" sz="3200" dirty="0" smtClean="0">
                <a:solidFill>
                  <a:schemeClr val="bg1"/>
                </a:solidFill>
                <a:latin typeface="Sakkal Majalla" panose="02000000000000000000" pitchFamily="2" charset="-78"/>
                <a:cs typeface="Sakkal Majalla" panose="02000000000000000000" pitchFamily="2" charset="-78"/>
              </a:rPr>
              <a:t>القضية 4. مزود الخدمة يعرض خدمة في أراضي دولة طرف</a:t>
            </a:r>
            <a:endParaRPr lang="ar-SY" sz="3200" dirty="0" smtClean="0">
              <a:solidFill>
                <a:schemeClr val="bg1"/>
              </a:solidFill>
              <a:latin typeface="Verdana" charset="0"/>
              <a:cs typeface="Verdana" charset="0"/>
            </a:endParaRPr>
          </a:p>
        </p:txBody>
      </p:sp>
      <p:pic>
        <p:nvPicPr>
          <p:cNvPr id="7782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7829" name="Rectangle 10"/>
          <p:cNvSpPr>
            <a:spLocks noChangeArrowheads="1"/>
          </p:cNvSpPr>
          <p:nvPr/>
        </p:nvSpPr>
        <p:spPr bwMode="auto">
          <a:xfrm>
            <a:off x="7938" y="6524625"/>
            <a:ext cx="91360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1"/>
              <a:t>									     </a:t>
            </a:r>
            <a:r>
              <a:rPr lang="en-US" sz="1600" b="1">
                <a:solidFill>
                  <a:schemeClr val="bg1"/>
                </a:solidFill>
              </a:rPr>
              <a:t> - </a:t>
            </a:r>
            <a:fld id="{E7D587B5-DFFD-CF4C-86B1-708710CF80D2}" type="slidenum">
              <a:rPr lang="en-US" sz="1600" b="1">
                <a:solidFill>
                  <a:schemeClr val="bg1"/>
                </a:solidFill>
              </a:rPr>
              <a:pPr/>
              <a:t>16</a:t>
            </a:fld>
            <a:r>
              <a:rPr lang="en-US" sz="1600" b="1">
                <a:solidFill>
                  <a:schemeClr val="bg1"/>
                </a:solidFill>
              </a:rPr>
              <a:t> -</a:t>
            </a:r>
          </a:p>
        </p:txBody>
      </p:sp>
      <p:sp>
        <p:nvSpPr>
          <p:cNvPr id="13" name="Content Placeholder 12"/>
          <p:cNvSpPr txBox="1">
            <a:spLocks noGrp="1"/>
          </p:cNvSpPr>
          <p:nvPr>
            <p:ph idx="1"/>
          </p:nvPr>
        </p:nvSpPr>
        <p:spPr>
          <a:xfrm>
            <a:off x="457200" y="1936750"/>
            <a:ext cx="8229600" cy="3908762"/>
          </a:xfrm>
          <a:ln>
            <a:solidFill>
              <a:schemeClr val="accent1"/>
            </a:solidFill>
          </a:ln>
        </p:spPr>
        <p:txBody>
          <a:bodyPr rtlCol="0">
            <a:spAutoFit/>
          </a:bodyPr>
          <a:lstStyle/>
          <a:p>
            <a:pPr algn="just" rtl="1">
              <a:spcBef>
                <a:spcPts val="1200"/>
              </a:spcBef>
              <a:spcAft>
                <a:spcPts val="1200"/>
              </a:spcAft>
              <a:buFont typeface="Wingdings" panose="05000000000000000000" pitchFamily="2" charset="2"/>
              <a:buChar char="§"/>
              <a:defRPr/>
            </a:pPr>
            <a:r>
              <a:rPr lang="ar-SY" sz="2400" dirty="0" smtClean="0">
                <a:latin typeface="Sakkal Majalla" panose="02000000000000000000" pitchFamily="2" charset="-78"/>
                <a:cs typeface="Sakkal Majalla" panose="02000000000000000000" pitchFamily="2" charset="-78"/>
              </a:rPr>
              <a:t>متى يكون مزود الخدمة</a:t>
            </a:r>
          </a:p>
          <a:p>
            <a:pPr marL="900113" algn="just" rtl="1">
              <a:spcBef>
                <a:spcPts val="1200"/>
              </a:spcBef>
              <a:spcAft>
                <a:spcPts val="1200"/>
              </a:spcAft>
              <a:buFont typeface="Wingdings" panose="05000000000000000000" pitchFamily="2" charset="2"/>
              <a:buChar char="§"/>
              <a:defRPr/>
            </a:pPr>
            <a:r>
              <a:rPr lang="en-GB" sz="2400" dirty="0">
                <a:latin typeface="Sakkal Majalla" panose="02000000000000000000" pitchFamily="2" charset="-78"/>
                <a:cs typeface="Sakkal Majalla" panose="02000000000000000000" pitchFamily="2" charset="-78"/>
              </a:rPr>
              <a:t>” </a:t>
            </a:r>
            <a:r>
              <a:rPr lang="ar-SY" sz="2400" b="1" dirty="0" smtClean="0">
                <a:latin typeface="Sakkal Majalla" panose="02000000000000000000" pitchFamily="2" charset="-78"/>
                <a:cs typeface="Sakkal Majalla" panose="02000000000000000000" pitchFamily="2" charset="-78"/>
              </a:rPr>
              <a:t>موجودا</a:t>
            </a:r>
            <a:r>
              <a:rPr lang="en-GB" sz="2400" dirty="0" smtClean="0">
                <a:latin typeface="Sakkal Majalla" panose="02000000000000000000" pitchFamily="2" charset="-78"/>
                <a:cs typeface="Sakkal Majalla" panose="02000000000000000000" pitchFamily="2" charset="-78"/>
              </a:rPr>
              <a:t>“</a:t>
            </a:r>
            <a:r>
              <a:rPr lang="ar-SY" sz="2400" dirty="0" smtClean="0">
                <a:latin typeface="Sakkal Majalla" panose="02000000000000000000" pitchFamily="2" charset="-78"/>
                <a:cs typeface="Sakkal Majalla" panose="02000000000000000000" pitchFamily="2" charset="-78"/>
              </a:rPr>
              <a:t> في أراضي دولة؟</a:t>
            </a:r>
          </a:p>
          <a:p>
            <a:pPr marL="900113" algn="just" rtl="1">
              <a:spcBef>
                <a:spcPts val="1200"/>
              </a:spcBef>
              <a:spcAft>
                <a:spcPts val="1200"/>
              </a:spcAft>
              <a:buFont typeface="Wingdings" panose="05000000000000000000" pitchFamily="2" charset="2"/>
              <a:buChar char="§"/>
              <a:defRPr/>
            </a:pPr>
            <a:r>
              <a:rPr lang="en-GB" sz="2400" dirty="0">
                <a:latin typeface="Sakkal Majalla" panose="02000000000000000000" pitchFamily="2" charset="-78"/>
                <a:cs typeface="Sakkal Majalla" panose="02000000000000000000" pitchFamily="2" charset="-78"/>
              </a:rPr>
              <a:t>” </a:t>
            </a:r>
            <a:r>
              <a:rPr lang="ar-SY" sz="2400" b="1" dirty="0" smtClean="0">
                <a:latin typeface="Sakkal Majalla" panose="02000000000000000000" pitchFamily="2" charset="-78"/>
                <a:cs typeface="Sakkal Majalla" panose="02000000000000000000" pitchFamily="2" charset="-78"/>
              </a:rPr>
              <a:t>يعرض خدمة</a:t>
            </a:r>
            <a:r>
              <a:rPr lang="en-GB" sz="2400" dirty="0" smtClean="0">
                <a:latin typeface="Sakkal Majalla" panose="02000000000000000000" pitchFamily="2" charset="-78"/>
                <a:cs typeface="Sakkal Majalla" panose="02000000000000000000" pitchFamily="2" charset="-78"/>
              </a:rPr>
              <a:t>“</a:t>
            </a:r>
            <a:r>
              <a:rPr lang="ar-SY" sz="2400" dirty="0" smtClean="0">
                <a:latin typeface="Sakkal Majalla" panose="02000000000000000000" pitchFamily="2" charset="-78"/>
                <a:cs typeface="Sakkal Majalla" panose="02000000000000000000" pitchFamily="2" charset="-78"/>
              </a:rPr>
              <a:t> </a:t>
            </a:r>
            <a:r>
              <a:rPr lang="ar-SY" sz="2400" dirty="0">
                <a:latin typeface="Sakkal Majalla" panose="02000000000000000000" pitchFamily="2" charset="-78"/>
                <a:cs typeface="Sakkal Majalla" panose="02000000000000000000" pitchFamily="2" charset="-78"/>
              </a:rPr>
              <a:t>في أراضي دولة</a:t>
            </a:r>
            <a:r>
              <a:rPr lang="ar-SY" sz="2400" dirty="0" smtClean="0">
                <a:latin typeface="Sakkal Majalla" panose="02000000000000000000" pitchFamily="2" charset="-78"/>
                <a:cs typeface="Sakkal Majalla" panose="02000000000000000000" pitchFamily="2" charset="-78"/>
              </a:rPr>
              <a:t>؟</a:t>
            </a:r>
            <a:endParaRPr lang="ar-SY" sz="2400" dirty="0" smtClean="0">
              <a:latin typeface="Sakkal Majalla" panose="02000000000000000000" pitchFamily="2" charset="-78"/>
              <a:cs typeface="Sakkal Majalla" panose="02000000000000000000" pitchFamily="2" charset="-78"/>
            </a:endParaRPr>
          </a:p>
          <a:p>
            <a:pPr algn="just" rtl="1">
              <a:spcBef>
                <a:spcPts val="1200"/>
              </a:spcBef>
              <a:spcAft>
                <a:spcPts val="1200"/>
              </a:spcAft>
              <a:buFont typeface="Wingdings" panose="05000000000000000000" pitchFamily="2" charset="2"/>
              <a:buChar char="§"/>
              <a:defRPr/>
            </a:pPr>
            <a:r>
              <a:rPr lang="ar-SY" sz="2400" dirty="0" smtClean="0">
                <a:latin typeface="Sakkal Majalla" panose="02000000000000000000" pitchFamily="2" charset="-78"/>
                <a:cs typeface="Sakkal Majalla" panose="02000000000000000000" pitchFamily="2" charset="-78"/>
              </a:rPr>
              <a:t>وبالتالي، </a:t>
            </a:r>
            <a:r>
              <a:rPr lang="ar-SY" sz="2400" b="1" dirty="0" smtClean="0">
                <a:latin typeface="Sakkal Majalla" panose="02000000000000000000" pitchFamily="2" charset="-78"/>
                <a:cs typeface="Sakkal Majalla" panose="02000000000000000000" pitchFamily="2" charset="-78"/>
              </a:rPr>
              <a:t>متى يكون مزود خدمة خاضعا لأمر وطني بإبراز البيانات أو أي نوع آخر من الأوامر القسرية؟</a:t>
            </a:r>
          </a:p>
          <a:p>
            <a:pPr algn="just" rtl="1">
              <a:spcBef>
                <a:spcPts val="1200"/>
              </a:spcBef>
              <a:spcAft>
                <a:spcPts val="1200"/>
              </a:spcAft>
              <a:buFont typeface="Wingdings" panose="05000000000000000000" pitchFamily="2" charset="2"/>
              <a:buChar char="§"/>
              <a:defRPr/>
            </a:pPr>
            <a:r>
              <a:rPr lang="ar-SY" sz="2400" dirty="0" smtClean="0">
                <a:latin typeface="Sakkal Majalla" panose="02000000000000000000" pitchFamily="2" charset="-78"/>
                <a:cs typeface="Sakkal Majalla" panose="02000000000000000000" pitchFamily="2" charset="-78"/>
              </a:rPr>
              <a:t>في حال أوامر وطنية بإبراز البيانات للحصول على معلومات عن المشترك </a:t>
            </a:r>
            <a:r>
              <a:rPr lang="ar-SY" sz="2400" dirty="0" smtClean="0">
                <a:latin typeface="Sakkal Majalla" panose="02000000000000000000" pitchFamily="2" charset="-78"/>
                <a:cs typeface="Sakkal Majalla" panose="02000000000000000000" pitchFamily="2" charset="-78"/>
                <a:sym typeface="Wingdings"/>
              </a:rPr>
              <a:t> تقليص الضغط على نظام المساعدة القانونية المتبادلة</a:t>
            </a:r>
            <a:endParaRPr lang="ar-SY" sz="2400" dirty="0" smtClean="0">
              <a:latin typeface="Sakkal Majalla" panose="02000000000000000000" pitchFamily="2" charset="-78"/>
              <a:cs typeface="Sakkal Majalla" panose="02000000000000000000" pitchFamily="2" charset="-78"/>
            </a:endParaRP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7832"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02B87B4B-AB59-6B46-9459-B0DCB89718BE}" type="slidenum">
              <a:rPr lang="en-US" sz="1200" b="1">
                <a:solidFill>
                  <a:srgbClr val="FFFFFF"/>
                </a:solidFill>
                <a:latin typeface="Verdana" charset="0"/>
                <a:cs typeface="Verdana" charset="0"/>
              </a:rPr>
              <a:pPr/>
              <a:t>16</a:t>
            </a:fld>
            <a:r>
              <a:rPr lang="en-US" sz="1200" b="1">
                <a:solidFill>
                  <a:srgbClr val="FFFFFF"/>
                </a:solidFill>
                <a:latin typeface="Verdana" charset="0"/>
                <a:cs typeface="Verdana" charset="0"/>
              </a:rPr>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8851" name="TextBox 7"/>
          <p:cNvSpPr txBox="1">
            <a:spLocks noChangeArrowheads="1"/>
          </p:cNvSpPr>
          <p:nvPr/>
        </p:nvSpPr>
        <p:spPr bwMode="auto">
          <a:xfrm>
            <a:off x="1403350" y="0"/>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3200" dirty="0" smtClean="0">
                <a:solidFill>
                  <a:schemeClr val="bg1"/>
                </a:solidFill>
                <a:latin typeface="Sakkal Majalla" panose="02000000000000000000" pitchFamily="2" charset="-78"/>
                <a:cs typeface="Sakkal Majalla" panose="02000000000000000000" pitchFamily="2" charset="-78"/>
              </a:rPr>
              <a:t> </a:t>
            </a:r>
            <a:r>
              <a:rPr lang="ar-SY" sz="3200" dirty="0">
                <a:solidFill>
                  <a:schemeClr val="bg1"/>
                </a:solidFill>
                <a:latin typeface="Sakkal Majalla" panose="02000000000000000000" pitchFamily="2" charset="-78"/>
                <a:cs typeface="Sakkal Majalla" panose="02000000000000000000" pitchFamily="2" charset="-78"/>
              </a:rPr>
              <a:t>القضية </a:t>
            </a:r>
            <a:r>
              <a:rPr lang="ar-SY" sz="3200" dirty="0" smtClean="0">
                <a:solidFill>
                  <a:schemeClr val="bg1"/>
                </a:solidFill>
                <a:latin typeface="Sakkal Majalla" panose="02000000000000000000" pitchFamily="2" charset="-78"/>
                <a:cs typeface="Sakkal Majalla" panose="02000000000000000000" pitchFamily="2" charset="-78"/>
              </a:rPr>
              <a:t>5. الكشف «الطوعي» من قبل مؤسسات القطاع الخاص</a:t>
            </a:r>
            <a:endParaRPr lang="ar-SY" sz="3200" dirty="0" smtClean="0">
              <a:solidFill>
                <a:schemeClr val="bg1"/>
              </a:solidFill>
              <a:latin typeface="Verdana" charset="0"/>
              <a:cs typeface="Verdana" charset="0"/>
            </a:endParaRPr>
          </a:p>
        </p:txBody>
      </p:sp>
      <p:pic>
        <p:nvPicPr>
          <p:cNvPr id="788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8853" name="Content Placeholder 12"/>
          <p:cNvSpPr>
            <a:spLocks noGrp="1"/>
          </p:cNvSpPr>
          <p:nvPr>
            <p:ph idx="1"/>
          </p:nvPr>
        </p:nvSpPr>
        <p:spPr>
          <a:xfrm>
            <a:off x="457200" y="1384300"/>
            <a:ext cx="8229600" cy="4401205"/>
          </a:xfrm>
          <a:ln>
            <a:solidFill>
              <a:schemeClr val="accent1"/>
            </a:solidFill>
            <a:miter lim="800000"/>
            <a:headEnd/>
            <a:tailEnd/>
          </a:ln>
        </p:spPr>
        <p:txBody>
          <a:bodyPr>
            <a:spAutoFit/>
          </a:bodyPr>
          <a:lstStyle/>
          <a:p>
            <a:pPr algn="just" rtl="1">
              <a:spcBef>
                <a:spcPts val="1200"/>
              </a:spcBef>
              <a:spcAft>
                <a:spcPts val="1200"/>
              </a:spcAft>
              <a:buFont typeface="Wingdings" charset="0"/>
              <a:buChar char="§"/>
            </a:pPr>
            <a:r>
              <a:rPr lang="ar-SY" sz="2000" dirty="0" smtClean="0">
                <a:latin typeface="Sakkal Majalla" panose="02000000000000000000" pitchFamily="2" charset="-78"/>
                <a:ea typeface="MS PGothic" charset="0"/>
                <a:cs typeface="Sakkal Majalla" panose="02000000000000000000" pitchFamily="2" charset="-78"/>
              </a:rPr>
              <a:t>أزيد من 100.000 طلب/سنويا من قبل دول أوروبية إلى أهم مزودي الخدمات الأمريكيين. معظمها متعلق بالكشف عن بيانات المشترك أو بيانات الحركة (</a:t>
            </a:r>
            <a:r>
              <a:rPr lang="ar-SY" sz="2000" dirty="0" smtClean="0">
                <a:solidFill>
                  <a:srgbClr val="FF0000"/>
                </a:solidFill>
                <a:latin typeface="Sakkal Majalla" panose="02000000000000000000" pitchFamily="2" charset="-78"/>
                <a:ea typeface="MS PGothic" charset="0"/>
                <a:cs typeface="Sakkal Majalla" panose="02000000000000000000" pitchFamily="2" charset="-78"/>
              </a:rPr>
              <a:t>كندا</a:t>
            </a:r>
            <a:r>
              <a:rPr lang="ar-SY" sz="2000" dirty="0" smtClean="0">
                <a:latin typeface="Sakkal Majalla" panose="02000000000000000000" pitchFamily="2" charset="-78"/>
                <a:ea typeface="MS PGothic" charset="0"/>
                <a:cs typeface="Sakkal Majalla" panose="02000000000000000000" pitchFamily="2" charset="-78"/>
              </a:rPr>
              <a:t> 60%)</a:t>
            </a:r>
          </a:p>
          <a:p>
            <a:pPr algn="just" rtl="1">
              <a:spcBef>
                <a:spcPts val="1200"/>
              </a:spcBef>
              <a:spcAft>
                <a:spcPts val="1200"/>
              </a:spcAft>
              <a:buFont typeface="Wingdings" charset="0"/>
              <a:buChar char="§"/>
            </a:pPr>
            <a:r>
              <a:rPr lang="ar-SY" sz="2000" b="1" dirty="0" smtClean="0">
                <a:latin typeface="Sakkal Majalla" panose="02000000000000000000" pitchFamily="2" charset="-78"/>
                <a:ea typeface="MS PGothic" charset="0"/>
                <a:cs typeface="Sakkal Majalla" panose="02000000000000000000" pitchFamily="2" charset="-78"/>
              </a:rPr>
              <a:t>يقرر مزودو الخدمات الرد من عدمه </a:t>
            </a:r>
            <a:r>
              <a:rPr lang="ar-SY" sz="2000" dirty="0" smtClean="0">
                <a:latin typeface="Sakkal Majalla" panose="02000000000000000000" pitchFamily="2" charset="-78"/>
                <a:ea typeface="MS PGothic" charset="0"/>
                <a:cs typeface="Sakkal Majalla" panose="02000000000000000000" pitchFamily="2" charset="-78"/>
              </a:rPr>
              <a:t>على الطلبات القانونية </a:t>
            </a:r>
            <a:r>
              <a:rPr lang="ar-SY" sz="2000" b="1" dirty="0" smtClean="0">
                <a:latin typeface="Sakkal Majalla" panose="02000000000000000000" pitchFamily="2" charset="-78"/>
                <a:ea typeface="MS PGothic" charset="0"/>
                <a:cs typeface="Sakkal Majalla" panose="02000000000000000000" pitchFamily="2" charset="-78"/>
              </a:rPr>
              <a:t>وكذلك إشعار الزبناء أم لا</a:t>
            </a:r>
          </a:p>
          <a:p>
            <a:pPr lvl="1" algn="just" rtl="1">
              <a:spcBef>
                <a:spcPts val="1200"/>
              </a:spcBef>
              <a:spcAft>
                <a:spcPts val="1200"/>
              </a:spcAft>
              <a:buFont typeface="Wingdings" charset="0"/>
              <a:buChar char="§"/>
            </a:pPr>
            <a:r>
              <a:rPr lang="ar-SY" sz="1800" dirty="0" smtClean="0">
                <a:latin typeface="Sakkal Majalla" panose="02000000000000000000" pitchFamily="2" charset="-78"/>
                <a:ea typeface="ＭＳ Ｐゴシック" charset="0"/>
                <a:cs typeface="Sakkal Majalla" panose="02000000000000000000" pitchFamily="2" charset="-78"/>
              </a:rPr>
              <a:t>سياسات / ممارسات مزودي الخدمات متقلبة</a:t>
            </a:r>
          </a:p>
          <a:p>
            <a:pPr algn="just" rtl="1">
              <a:spcBef>
                <a:spcPts val="1200"/>
              </a:spcBef>
              <a:spcAft>
                <a:spcPts val="1200"/>
              </a:spcAft>
              <a:buFont typeface="Wingdings" charset="0"/>
              <a:buChar char="§"/>
            </a:pPr>
            <a:r>
              <a:rPr lang="ar-SY" sz="2000" dirty="0" smtClean="0">
                <a:latin typeface="Sakkal Majalla" panose="02000000000000000000" pitchFamily="2" charset="-78"/>
                <a:ea typeface="MS PGothic" charset="0"/>
                <a:cs typeface="Sakkal Majalla" panose="02000000000000000000" pitchFamily="2" charset="-78"/>
              </a:rPr>
              <a:t>اعتبارات حماية البيانات</a:t>
            </a:r>
          </a:p>
          <a:p>
            <a:pPr algn="just" rtl="1">
              <a:spcBef>
                <a:spcPts val="1200"/>
              </a:spcBef>
              <a:spcAft>
                <a:spcPts val="1200"/>
              </a:spcAft>
              <a:buFont typeface="Wingdings" charset="0"/>
              <a:buChar char="§"/>
            </a:pPr>
            <a:r>
              <a:rPr lang="ar-SY" sz="2000" b="1" dirty="0" smtClean="0">
                <a:latin typeface="Sakkal Majalla" panose="02000000000000000000" pitchFamily="2" charset="-78"/>
                <a:ea typeface="MS PGothic" charset="0"/>
                <a:cs typeface="Sakkal Majalla" panose="02000000000000000000" pitchFamily="2" charset="-78"/>
              </a:rPr>
              <a:t>انعدام الكش</a:t>
            </a:r>
            <a:r>
              <a:rPr lang="ar-SY" sz="2000" b="1" dirty="0" smtClean="0">
                <a:latin typeface="Sakkal Majalla" panose="02000000000000000000" pitchFamily="2" charset="-78"/>
                <a:ea typeface="MS PGothic" charset="0"/>
                <a:cs typeface="Sakkal Majalla" panose="02000000000000000000" pitchFamily="2" charset="-78"/>
              </a:rPr>
              <a:t>ف من قبل مزودي الخدمات الأوروبيين</a:t>
            </a:r>
          </a:p>
          <a:p>
            <a:pPr algn="just" rtl="1">
              <a:spcBef>
                <a:spcPts val="1200"/>
              </a:spcBef>
              <a:spcAft>
                <a:spcPts val="1200"/>
              </a:spcAft>
              <a:buFont typeface="Wingdings" charset="0"/>
              <a:buChar char="§"/>
            </a:pPr>
            <a:r>
              <a:rPr lang="ar-SY" sz="2000" b="1" dirty="0" smtClean="0">
                <a:latin typeface="Sakkal Majalla" panose="02000000000000000000" pitchFamily="2" charset="-78"/>
                <a:ea typeface="MS PGothic" charset="0"/>
                <a:cs typeface="Sakkal Majalla" panose="02000000000000000000" pitchFamily="2" charset="-78"/>
              </a:rPr>
              <a:t>عدم مقبولية البيانات المتلقاة من بعض الدول</a:t>
            </a:r>
          </a:p>
          <a:p>
            <a:pPr algn="just" rtl="1">
              <a:spcBef>
                <a:spcPts val="1200"/>
              </a:spcBef>
              <a:spcAft>
                <a:spcPts val="1200"/>
              </a:spcAft>
              <a:buFont typeface="Wingdings" charset="0"/>
              <a:buChar char="§"/>
            </a:pPr>
            <a:r>
              <a:rPr lang="ar-SY" sz="2000" b="1" dirty="0" smtClean="0">
                <a:latin typeface="Sakkal Majalla" panose="02000000000000000000" pitchFamily="2" charset="-78"/>
                <a:ea typeface="MS PGothic" charset="0"/>
                <a:cs typeface="Sakkal Majalla" panose="02000000000000000000" pitchFamily="2" charset="-78"/>
              </a:rPr>
              <a:t>إطار أوضح / أكثر استقرارا مطلوب</a:t>
            </a:r>
            <a:endParaRPr lang="ar-SY" sz="2000" b="1" dirty="0" smtClean="0">
              <a:latin typeface="Sakkal Majalla" panose="02000000000000000000" pitchFamily="2" charset="-78"/>
              <a:ea typeface="MS PGothic" charset="0"/>
              <a:cs typeface="Sakkal Majalla" panose="02000000000000000000" pitchFamily="2" charset="-78"/>
            </a:endParaRP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8855"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DA65A3B4-D34A-3344-953F-D0DC9453EC97}" type="slidenum">
              <a:rPr lang="en-US" sz="1200" b="1">
                <a:solidFill>
                  <a:srgbClr val="FFFFFF"/>
                </a:solidFill>
                <a:latin typeface="Verdana" charset="0"/>
                <a:cs typeface="Verdana" charset="0"/>
              </a:rPr>
              <a:pPr/>
              <a:t>17</a:t>
            </a:fld>
            <a:r>
              <a:rPr lang="en-US" sz="1200" b="1">
                <a:solidFill>
                  <a:srgbClr val="FFFFFF"/>
                </a:solidFill>
                <a:latin typeface="Verdana" charset="0"/>
                <a:cs typeface="Verdana" charset="0"/>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9875" name="TextBox 7"/>
          <p:cNvSpPr txBox="1">
            <a:spLocks noChangeArrowheads="1"/>
          </p:cNvSpPr>
          <p:nvPr/>
        </p:nvSpPr>
        <p:spPr bwMode="auto">
          <a:xfrm>
            <a:off x="1403350" y="44450"/>
            <a:ext cx="76327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3200" dirty="0">
                <a:solidFill>
                  <a:schemeClr val="bg1"/>
                </a:solidFill>
                <a:latin typeface="Sakkal Majalla" panose="02000000000000000000" pitchFamily="2" charset="-78"/>
                <a:cs typeface="Sakkal Majalla" panose="02000000000000000000" pitchFamily="2" charset="-78"/>
              </a:rPr>
              <a:t> القضية </a:t>
            </a:r>
            <a:r>
              <a:rPr lang="ar-SY" sz="3200" dirty="0" smtClean="0">
                <a:solidFill>
                  <a:schemeClr val="bg1"/>
                </a:solidFill>
                <a:latin typeface="Sakkal Majalla" panose="02000000000000000000" pitchFamily="2" charset="-78"/>
                <a:cs typeface="Sakkal Majalla" panose="02000000000000000000" pitchFamily="2" charset="-78"/>
              </a:rPr>
              <a:t>5. </a:t>
            </a:r>
            <a:r>
              <a:rPr lang="ar-SY" sz="3200" dirty="0">
                <a:solidFill>
                  <a:schemeClr val="bg1"/>
                </a:solidFill>
                <a:latin typeface="Sakkal Majalla" panose="02000000000000000000" pitchFamily="2" charset="-78"/>
                <a:cs typeface="Sakkal Majalla" panose="02000000000000000000" pitchFamily="2" charset="-78"/>
              </a:rPr>
              <a:t>الكشف «الطوعي» من قبل مؤسسات القطاع الخاص</a:t>
            </a:r>
            <a:endParaRPr lang="ar-SY" sz="3200" dirty="0">
              <a:solidFill>
                <a:schemeClr val="bg1"/>
              </a:solidFill>
              <a:latin typeface="Verdana" charset="0"/>
              <a:cs typeface="Verdana" charset="0"/>
            </a:endParaRPr>
          </a:p>
        </p:txBody>
      </p:sp>
      <p:pic>
        <p:nvPicPr>
          <p:cNvPr id="79876"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9963" name="Rectangle 14"/>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T-CY Cloud Evidence Group, www.coe.int/cybercrime				                      - </a:t>
            </a:r>
            <a:fld id="{A30D53C4-1484-774A-B536-242934A3CEA2}" type="slidenum">
              <a:rPr lang="en-US" sz="1200" b="1">
                <a:solidFill>
                  <a:srgbClr val="FFFFFF"/>
                </a:solidFill>
                <a:latin typeface="Verdana" charset="0"/>
                <a:cs typeface="Verdana" charset="0"/>
              </a:rPr>
              <a:pPr/>
              <a:t>18</a:t>
            </a:fld>
            <a:r>
              <a:rPr lang="en-US" sz="1200" b="1" dirty="0">
                <a:solidFill>
                  <a:srgbClr val="FFFFFF"/>
                </a:solidFill>
                <a:latin typeface="Verdana" charset="0"/>
                <a:cs typeface="Verdana" charset="0"/>
              </a:rPr>
              <a:t> -</a:t>
            </a:r>
          </a:p>
        </p:txBody>
      </p:sp>
      <p:graphicFrame>
        <p:nvGraphicFramePr>
          <p:cNvPr id="3" name="Espace réservé du contenu 2"/>
          <p:cNvGraphicFramePr>
            <a:graphicFrameLocks noGrp="1"/>
          </p:cNvGraphicFramePr>
          <p:nvPr>
            <p:ph idx="1"/>
            <p:extLst>
              <p:ext uri="{D42A27DB-BD31-4B8C-83A1-F6EECF244321}">
                <p14:modId xmlns:p14="http://schemas.microsoft.com/office/powerpoint/2010/main" val="4248079502"/>
              </p:ext>
            </p:extLst>
          </p:nvPr>
        </p:nvGraphicFramePr>
        <p:xfrm>
          <a:off x="730799" y="1600198"/>
          <a:ext cx="7682403" cy="4773866"/>
        </p:xfrm>
        <a:graphic>
          <a:graphicData uri="http://schemas.openxmlformats.org/drawingml/2006/table">
            <a:tbl>
              <a:tblPr rtl="1" firstRow="1" firstCol="1" bandRow="1">
                <a:tableStyleId>{5C22544A-7EE6-4342-B048-85BDC9FD1C3A}</a:tableStyleId>
              </a:tblPr>
              <a:tblGrid>
                <a:gridCol w="2194972"/>
                <a:gridCol w="1786334"/>
                <a:gridCol w="2183297"/>
                <a:gridCol w="1517800"/>
              </a:tblGrid>
              <a:tr h="489782">
                <a:tc>
                  <a:txBody>
                    <a:bodyPr/>
                    <a:lstStyle/>
                    <a:p>
                      <a:pPr rtl="1">
                        <a:lnSpc>
                          <a:spcPct val="115000"/>
                        </a:lnSpc>
                      </a:pPr>
                      <a:endParaRPr lang="fr-FR" sz="1400">
                        <a:effectLst/>
                        <a:latin typeface="Sakkal Majalla" panose="02000000000000000000" pitchFamily="2" charset="-78"/>
                        <a:cs typeface="Sakkal Majalla" panose="02000000000000000000" pitchFamily="2" charset="-78"/>
                      </a:endParaRPr>
                    </a:p>
                  </a:txBody>
                  <a:tcPr marL="63047" marR="63047" marT="8757" marB="0" anchor="b"/>
                </a:tc>
                <a:tc gridSpan="3">
                  <a:txBody>
                    <a:bodyPr/>
                    <a:lstStyle/>
                    <a:p>
                      <a:pPr algn="r" rtl="1">
                        <a:lnSpc>
                          <a:spcPct val="115000"/>
                        </a:lnSpc>
                        <a:spcAft>
                          <a:spcPts val="1000"/>
                        </a:spcAft>
                      </a:pPr>
                      <a:r>
                        <a:rPr lang="ar-SY" sz="1400" dirty="0" smtClean="0">
                          <a:effectLst/>
                          <a:latin typeface="Sakkal Majalla" panose="02000000000000000000" pitchFamily="2" charset="-78"/>
                          <a:cs typeface="Sakkal Majalla" panose="02000000000000000000" pitchFamily="2" charset="-78"/>
                        </a:rPr>
                        <a:t>طلبات للحصول على بيانات مرسلة إلى</a:t>
                      </a:r>
                      <a:r>
                        <a:rPr lang="ar-SY" sz="1400" baseline="0" dirty="0" smtClean="0">
                          <a:effectLst/>
                          <a:latin typeface="Sakkal Majalla" panose="02000000000000000000" pitchFamily="2" charset="-78"/>
                          <a:cs typeface="Sakkal Majalla" panose="02000000000000000000" pitchFamily="2" charset="-78"/>
                        </a:rPr>
                        <a:t> آبل، </a:t>
                      </a:r>
                      <a:r>
                        <a:rPr lang="ar-SY" sz="1400" baseline="0" dirty="0" err="1" smtClean="0">
                          <a:effectLst/>
                          <a:latin typeface="Sakkal Majalla" panose="02000000000000000000" pitchFamily="2" charset="-78"/>
                          <a:cs typeface="Sakkal Majalla" panose="02000000000000000000" pitchFamily="2" charset="-78"/>
                        </a:rPr>
                        <a:t>فبسبوك</a:t>
                      </a:r>
                      <a:r>
                        <a:rPr lang="ar-SY" sz="1400" baseline="0" dirty="0" smtClean="0">
                          <a:effectLst/>
                          <a:latin typeface="Sakkal Majalla" panose="02000000000000000000" pitchFamily="2" charset="-78"/>
                          <a:cs typeface="Sakkal Majalla" panose="02000000000000000000" pitchFamily="2" charset="-78"/>
                        </a:rPr>
                        <a:t>، غوغل، مايكروسوفت، </a:t>
                      </a:r>
                      <a:r>
                        <a:rPr lang="ar-SY" sz="1400" baseline="0" dirty="0" err="1" smtClean="0">
                          <a:effectLst/>
                          <a:latin typeface="Sakkal Majalla" panose="02000000000000000000" pitchFamily="2" charset="-78"/>
                          <a:cs typeface="Sakkal Majalla" panose="02000000000000000000" pitchFamily="2" charset="-78"/>
                        </a:rPr>
                        <a:t>تويتر</a:t>
                      </a:r>
                      <a:r>
                        <a:rPr lang="ar-SY" sz="1400" baseline="0" dirty="0" smtClean="0">
                          <a:effectLst/>
                          <a:latin typeface="Sakkal Majalla" panose="02000000000000000000" pitchFamily="2" charset="-78"/>
                          <a:cs typeface="Sakkal Majalla" panose="02000000000000000000" pitchFamily="2" charset="-78"/>
                        </a:rPr>
                        <a:t> وياهو في عام 2015</a:t>
                      </a:r>
                      <a:endParaRPr lang="ar-SY" sz="1400" dirty="0" smtClean="0">
                        <a:effectLst/>
                        <a:latin typeface="Sakkal Majalla" panose="02000000000000000000" pitchFamily="2" charset="-78"/>
                        <a:cs typeface="Sakkal Majalla" panose="02000000000000000000" pitchFamily="2" charset="-78"/>
                      </a:endParaRPr>
                    </a:p>
                  </a:txBody>
                  <a:tcPr marL="63047" marR="63047" marT="8757" marB="0" anchor="b"/>
                </a:tc>
                <a:tc hMerge="1">
                  <a:txBody>
                    <a:bodyPr/>
                    <a:lstStyle/>
                    <a:p>
                      <a:endParaRPr lang="fr-FR"/>
                    </a:p>
                  </a:txBody>
                  <a:tcPr/>
                </a:tc>
                <a:tc hMerge="1">
                  <a:txBody>
                    <a:bodyPr/>
                    <a:lstStyle/>
                    <a:p>
                      <a:endParaRPr lang="fr-FR"/>
                    </a:p>
                  </a:txBody>
                  <a:tcPr/>
                </a:tc>
              </a:tr>
              <a:tr h="481026">
                <a:tc>
                  <a:txBody>
                    <a:bodyPr/>
                    <a:lstStyle/>
                    <a:p>
                      <a:pPr algn="r" rtl="1">
                        <a:lnSpc>
                          <a:spcPct val="115000"/>
                        </a:lnSpc>
                        <a:spcAft>
                          <a:spcPts val="1000"/>
                        </a:spcAft>
                      </a:pPr>
                      <a:r>
                        <a:rPr lang="ar-SY" sz="1400" dirty="0" smtClean="0">
                          <a:effectLst/>
                          <a:latin typeface="Sakkal Majalla" panose="02000000000000000000" pitchFamily="2" charset="-78"/>
                          <a:cs typeface="Sakkal Majalla" panose="02000000000000000000" pitchFamily="2" charset="-78"/>
                        </a:rPr>
                        <a:t>الأطراف</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b"/>
                </a:tc>
                <a:tc>
                  <a:txBody>
                    <a:bodyPr/>
                    <a:lstStyle/>
                    <a:p>
                      <a:pPr algn="r" rtl="1">
                        <a:lnSpc>
                          <a:spcPct val="115000"/>
                        </a:lnSpc>
                        <a:spcAft>
                          <a:spcPts val="1000"/>
                        </a:spcAft>
                      </a:pPr>
                      <a:r>
                        <a:rPr lang="ar-SY" sz="1400" dirty="0" smtClean="0">
                          <a:effectLst/>
                          <a:latin typeface="Sakkal Majalla" panose="02000000000000000000" pitchFamily="2" charset="-78"/>
                          <a:cs typeface="Sakkal Majalla" panose="02000000000000000000" pitchFamily="2" charset="-78"/>
                        </a:rPr>
                        <a:t>المتلقاة</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ar-SY" sz="1400" dirty="0" smtClean="0">
                          <a:effectLst/>
                          <a:latin typeface="Sakkal Majalla" panose="02000000000000000000" pitchFamily="2" charset="-78"/>
                          <a:cs typeface="Sakkal Majalla" panose="02000000000000000000" pitchFamily="2" charset="-78"/>
                        </a:rPr>
                        <a:t>الكشف</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dirty="0">
                          <a:effectLst/>
                          <a:latin typeface="Sakkal Majalla" panose="02000000000000000000" pitchFamily="2" charset="-78"/>
                          <a:cs typeface="Sakkal Majalla" panose="02000000000000000000" pitchFamily="2" charset="-78"/>
                        </a:rPr>
                        <a:t>%</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r>
              <a:tr h="253940">
                <a:tc>
                  <a:txBody>
                    <a:bodyPr/>
                    <a:lstStyle/>
                    <a:p>
                      <a:pPr algn="r" rtl="1">
                        <a:lnSpc>
                          <a:spcPct val="115000"/>
                        </a:lnSpc>
                        <a:spcAft>
                          <a:spcPts val="1000"/>
                        </a:spcAft>
                      </a:pPr>
                      <a:r>
                        <a:rPr lang="ar-SY" sz="1400" dirty="0" err="1" smtClean="0">
                          <a:effectLst/>
                          <a:latin typeface="Sakkal Majalla" panose="02000000000000000000" pitchFamily="2" charset="-78"/>
                          <a:cs typeface="Sakkal Majalla" panose="02000000000000000000" pitchFamily="2" charset="-78"/>
                        </a:rPr>
                        <a:t>النامسا</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254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119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dirty="0" smtClean="0">
                          <a:effectLst/>
                          <a:latin typeface="Sakkal Majalla" panose="02000000000000000000" pitchFamily="2" charset="-78"/>
                          <a:cs typeface="Sakkal Majalla" panose="02000000000000000000" pitchFamily="2" charset="-78"/>
                        </a:rPr>
                        <a:t>47</a:t>
                      </a:r>
                      <a:r>
                        <a:rPr lang="ar-SY" sz="1400" dirty="0" smtClean="0">
                          <a:effectLst/>
                          <a:latin typeface="Sakkal Majalla" panose="02000000000000000000" pitchFamily="2" charset="-78"/>
                          <a:cs typeface="Sakkal Majalla" panose="02000000000000000000" pitchFamily="2" charset="-78"/>
                        </a:rPr>
                        <a:t>%</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r>
              <a:tr h="253940">
                <a:tc>
                  <a:txBody>
                    <a:bodyPr/>
                    <a:lstStyle/>
                    <a:p>
                      <a:pPr algn="r" rtl="1">
                        <a:lnSpc>
                          <a:spcPct val="115000"/>
                        </a:lnSpc>
                        <a:spcAft>
                          <a:spcPts val="1000"/>
                        </a:spcAft>
                      </a:pPr>
                      <a:r>
                        <a:rPr lang="ar-SY" sz="1400" dirty="0" smtClean="0">
                          <a:effectLst/>
                          <a:latin typeface="Sakkal Majalla" panose="02000000000000000000" pitchFamily="2" charset="-78"/>
                          <a:cs typeface="Sakkal Majalla" panose="02000000000000000000" pitchFamily="2" charset="-78"/>
                        </a:rPr>
                        <a:t>بلجيكا</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1 992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1 453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dirty="0" smtClean="0">
                          <a:effectLst/>
                          <a:latin typeface="Sakkal Majalla" panose="02000000000000000000" pitchFamily="2" charset="-78"/>
                          <a:cs typeface="Sakkal Majalla" panose="02000000000000000000" pitchFamily="2" charset="-78"/>
                        </a:rPr>
                        <a:t>73</a:t>
                      </a:r>
                      <a:r>
                        <a:rPr lang="ar-SY" sz="1400" dirty="0" smtClean="0">
                          <a:effectLst/>
                          <a:latin typeface="Sakkal Majalla" panose="02000000000000000000" pitchFamily="2" charset="-78"/>
                          <a:cs typeface="Sakkal Majalla" panose="02000000000000000000" pitchFamily="2" charset="-78"/>
                        </a:rPr>
                        <a:t>%</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r>
              <a:tr h="253940">
                <a:tc>
                  <a:txBody>
                    <a:bodyPr/>
                    <a:lstStyle/>
                    <a:p>
                      <a:pPr algn="r" rtl="1">
                        <a:lnSpc>
                          <a:spcPct val="115000"/>
                        </a:lnSpc>
                        <a:spcAft>
                          <a:spcPts val="1000"/>
                        </a:spcAft>
                      </a:pPr>
                      <a:r>
                        <a:rPr lang="ar-SY" sz="1400" dirty="0" smtClean="0">
                          <a:effectLst/>
                          <a:latin typeface="Sakkal Majalla" panose="02000000000000000000" pitchFamily="2" charset="-78"/>
                          <a:cs typeface="Sakkal Majalla" panose="02000000000000000000" pitchFamily="2" charset="-78"/>
                        </a:rPr>
                        <a:t>كندا</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1 157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884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dirty="0" smtClean="0">
                          <a:effectLst/>
                          <a:latin typeface="Sakkal Majalla" panose="02000000000000000000" pitchFamily="2" charset="-78"/>
                          <a:cs typeface="Sakkal Majalla" panose="02000000000000000000" pitchFamily="2" charset="-78"/>
                        </a:rPr>
                        <a:t>76</a:t>
                      </a:r>
                      <a:r>
                        <a:rPr lang="ar-SY" sz="1400" dirty="0" smtClean="0">
                          <a:effectLst/>
                          <a:latin typeface="Sakkal Majalla" panose="02000000000000000000" pitchFamily="2" charset="-78"/>
                          <a:cs typeface="Sakkal Majalla" panose="02000000000000000000" pitchFamily="2" charset="-78"/>
                        </a:rPr>
                        <a:t>%</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r>
              <a:tr h="253940">
                <a:tc>
                  <a:txBody>
                    <a:bodyPr/>
                    <a:lstStyle/>
                    <a:p>
                      <a:pPr algn="r" rtl="1">
                        <a:lnSpc>
                          <a:spcPct val="115000"/>
                        </a:lnSpc>
                        <a:spcAft>
                          <a:spcPts val="1000"/>
                        </a:spcAft>
                      </a:pPr>
                      <a:r>
                        <a:rPr lang="ar-SY" sz="1400" dirty="0" smtClean="0">
                          <a:effectLst/>
                          <a:latin typeface="Sakkal Majalla" panose="02000000000000000000" pitchFamily="2" charset="-78"/>
                          <a:cs typeface="Sakkal Majalla" panose="02000000000000000000" pitchFamily="2" charset="-78"/>
                        </a:rPr>
                        <a:t>فرنسا</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27 213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14 746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dirty="0" smtClean="0">
                          <a:effectLst/>
                          <a:latin typeface="Sakkal Majalla" panose="02000000000000000000" pitchFamily="2" charset="-78"/>
                          <a:cs typeface="Sakkal Majalla" panose="02000000000000000000" pitchFamily="2" charset="-78"/>
                        </a:rPr>
                        <a:t>54</a:t>
                      </a:r>
                      <a:r>
                        <a:rPr lang="ar-SY" sz="1400" dirty="0" smtClean="0">
                          <a:effectLst/>
                          <a:latin typeface="Sakkal Majalla" panose="02000000000000000000" pitchFamily="2" charset="-78"/>
                          <a:cs typeface="Sakkal Majalla" panose="02000000000000000000" pitchFamily="2" charset="-78"/>
                        </a:rPr>
                        <a:t>%</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r>
              <a:tr h="253940">
                <a:tc>
                  <a:txBody>
                    <a:bodyPr/>
                    <a:lstStyle/>
                    <a:p>
                      <a:pPr algn="r" rtl="1">
                        <a:lnSpc>
                          <a:spcPct val="115000"/>
                        </a:lnSpc>
                        <a:spcAft>
                          <a:spcPts val="1000"/>
                        </a:spcAft>
                      </a:pPr>
                      <a:r>
                        <a:rPr lang="ar-SY" sz="1400" dirty="0" smtClean="0">
                          <a:effectLst/>
                          <a:latin typeface="Sakkal Majalla" panose="02000000000000000000" pitchFamily="2" charset="-78"/>
                          <a:cs typeface="Sakkal Majalla" panose="02000000000000000000" pitchFamily="2" charset="-78"/>
                        </a:rPr>
                        <a:t>ألمانيا</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29 092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15 469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dirty="0" smtClean="0">
                          <a:effectLst/>
                          <a:latin typeface="Sakkal Majalla" panose="02000000000000000000" pitchFamily="2" charset="-78"/>
                          <a:cs typeface="Sakkal Majalla" panose="02000000000000000000" pitchFamily="2" charset="-78"/>
                        </a:rPr>
                        <a:t>53</a:t>
                      </a:r>
                      <a:r>
                        <a:rPr lang="ar-SY" sz="1400" dirty="0" smtClean="0">
                          <a:effectLst/>
                          <a:latin typeface="Sakkal Majalla" panose="02000000000000000000" pitchFamily="2" charset="-78"/>
                          <a:cs typeface="Sakkal Majalla" panose="02000000000000000000" pitchFamily="2" charset="-78"/>
                        </a:rPr>
                        <a:t>%</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r>
              <a:tr h="253940">
                <a:tc>
                  <a:txBody>
                    <a:bodyPr/>
                    <a:lstStyle/>
                    <a:p>
                      <a:pPr algn="r" rtl="1">
                        <a:lnSpc>
                          <a:spcPct val="115000"/>
                        </a:lnSpc>
                        <a:spcAft>
                          <a:spcPts val="1000"/>
                        </a:spcAft>
                      </a:pPr>
                      <a:r>
                        <a:rPr lang="ar-SY" sz="1400" dirty="0" smtClean="0">
                          <a:effectLst/>
                          <a:latin typeface="Sakkal Majalla" panose="02000000000000000000" pitchFamily="2" charset="-78"/>
                          <a:ea typeface="+mn-ea"/>
                          <a:cs typeface="Sakkal Majalla" panose="02000000000000000000" pitchFamily="2" charset="-78"/>
                        </a:rPr>
                        <a:t>إيطاليا</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7 847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3 591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dirty="0" smtClean="0">
                          <a:effectLst/>
                          <a:latin typeface="Sakkal Majalla" panose="02000000000000000000" pitchFamily="2" charset="-78"/>
                          <a:cs typeface="Sakkal Majalla" panose="02000000000000000000" pitchFamily="2" charset="-78"/>
                        </a:rPr>
                        <a:t>46</a:t>
                      </a:r>
                      <a:r>
                        <a:rPr lang="ar-SY" sz="1400" dirty="0" smtClean="0">
                          <a:effectLst/>
                          <a:latin typeface="Sakkal Majalla" panose="02000000000000000000" pitchFamily="2" charset="-78"/>
                          <a:cs typeface="Sakkal Majalla" panose="02000000000000000000" pitchFamily="2" charset="-78"/>
                        </a:rPr>
                        <a:t>%</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r>
              <a:tr h="253940">
                <a:tc>
                  <a:txBody>
                    <a:bodyPr/>
                    <a:lstStyle/>
                    <a:p>
                      <a:pPr algn="r" rtl="1">
                        <a:lnSpc>
                          <a:spcPct val="115000"/>
                        </a:lnSpc>
                        <a:spcAft>
                          <a:spcPts val="1000"/>
                        </a:spcAft>
                      </a:pPr>
                      <a:r>
                        <a:rPr lang="ar-SY" sz="1400" dirty="0" smtClean="0">
                          <a:effectLst/>
                          <a:latin typeface="Sakkal Majalla" panose="02000000000000000000" pitchFamily="2" charset="-78"/>
                          <a:cs typeface="Sakkal Majalla" panose="02000000000000000000" pitchFamily="2" charset="-78"/>
                        </a:rPr>
                        <a:t>هولاندا</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1 605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1 213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dirty="0" smtClean="0">
                          <a:effectLst/>
                          <a:latin typeface="Sakkal Majalla" panose="02000000000000000000" pitchFamily="2" charset="-78"/>
                          <a:cs typeface="Sakkal Majalla" panose="02000000000000000000" pitchFamily="2" charset="-78"/>
                        </a:rPr>
                        <a:t>76</a:t>
                      </a:r>
                      <a:r>
                        <a:rPr lang="ar-SY" sz="1400" dirty="0" smtClean="0">
                          <a:effectLst/>
                          <a:latin typeface="Sakkal Majalla" panose="02000000000000000000" pitchFamily="2" charset="-78"/>
                          <a:cs typeface="Sakkal Majalla" panose="02000000000000000000" pitchFamily="2" charset="-78"/>
                        </a:rPr>
                        <a:t>%</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r>
              <a:tr h="253940">
                <a:tc>
                  <a:txBody>
                    <a:bodyPr/>
                    <a:lstStyle/>
                    <a:p>
                      <a:pPr algn="r" rtl="1">
                        <a:lnSpc>
                          <a:spcPct val="115000"/>
                        </a:lnSpc>
                        <a:spcAft>
                          <a:spcPts val="1000"/>
                        </a:spcAft>
                      </a:pPr>
                      <a:r>
                        <a:rPr lang="ar-SY" sz="1400" dirty="0" smtClean="0">
                          <a:effectLst/>
                          <a:latin typeface="Sakkal Majalla" panose="02000000000000000000" pitchFamily="2" charset="-78"/>
                          <a:cs typeface="Sakkal Majalla" panose="02000000000000000000" pitchFamily="2" charset="-78"/>
                        </a:rPr>
                        <a:t>بولندا</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2 378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820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dirty="0" smtClean="0">
                          <a:effectLst/>
                          <a:latin typeface="Sakkal Majalla" panose="02000000000000000000" pitchFamily="2" charset="-78"/>
                          <a:cs typeface="Sakkal Majalla" panose="02000000000000000000" pitchFamily="2" charset="-78"/>
                        </a:rPr>
                        <a:t>34</a:t>
                      </a:r>
                      <a:r>
                        <a:rPr lang="ar-SY" sz="1400" dirty="0" smtClean="0">
                          <a:effectLst/>
                          <a:latin typeface="Sakkal Majalla" panose="02000000000000000000" pitchFamily="2" charset="-78"/>
                          <a:cs typeface="Sakkal Majalla" panose="02000000000000000000" pitchFamily="2" charset="-78"/>
                        </a:rPr>
                        <a:t>%</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r>
              <a:tr h="253940">
                <a:tc>
                  <a:txBody>
                    <a:bodyPr/>
                    <a:lstStyle/>
                    <a:p>
                      <a:pPr algn="r" rtl="1">
                        <a:lnSpc>
                          <a:spcPct val="115000"/>
                        </a:lnSpc>
                        <a:spcAft>
                          <a:spcPts val="1000"/>
                        </a:spcAft>
                      </a:pPr>
                      <a:r>
                        <a:rPr lang="ar-SY" sz="1400" dirty="0" smtClean="0">
                          <a:effectLst/>
                          <a:latin typeface="Sakkal Majalla" panose="02000000000000000000" pitchFamily="2" charset="-78"/>
                          <a:cs typeface="Sakkal Majalla" panose="02000000000000000000" pitchFamily="2" charset="-78"/>
                        </a:rPr>
                        <a:t>البرتغال</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3 255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1 751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dirty="0" smtClean="0">
                          <a:effectLst/>
                          <a:latin typeface="Sakkal Majalla" panose="02000000000000000000" pitchFamily="2" charset="-78"/>
                          <a:cs typeface="Sakkal Majalla" panose="02000000000000000000" pitchFamily="2" charset="-78"/>
                        </a:rPr>
                        <a:t>54</a:t>
                      </a:r>
                      <a:r>
                        <a:rPr lang="ar-SY" sz="1400" dirty="0" smtClean="0">
                          <a:effectLst/>
                          <a:latin typeface="Sakkal Majalla" panose="02000000000000000000" pitchFamily="2" charset="-78"/>
                          <a:cs typeface="Sakkal Majalla" panose="02000000000000000000" pitchFamily="2" charset="-78"/>
                        </a:rPr>
                        <a:t>%</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r>
              <a:tr h="253940">
                <a:tc>
                  <a:txBody>
                    <a:bodyPr/>
                    <a:lstStyle/>
                    <a:p>
                      <a:pPr algn="r" rtl="1">
                        <a:lnSpc>
                          <a:spcPct val="115000"/>
                        </a:lnSpc>
                        <a:spcAft>
                          <a:spcPts val="1000"/>
                        </a:spcAft>
                      </a:pPr>
                      <a:r>
                        <a:rPr lang="ar-SY" sz="1400" dirty="0" smtClean="0">
                          <a:effectLst/>
                          <a:latin typeface="Sakkal Majalla" panose="02000000000000000000" pitchFamily="2" charset="-78"/>
                          <a:cs typeface="Sakkal Majalla" panose="02000000000000000000" pitchFamily="2" charset="-78"/>
                        </a:rPr>
                        <a:t>إسبانيا</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4 151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2 092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dirty="0" smtClean="0">
                          <a:effectLst/>
                          <a:latin typeface="Sakkal Majalla" panose="02000000000000000000" pitchFamily="2" charset="-78"/>
                          <a:cs typeface="Sakkal Majalla" panose="02000000000000000000" pitchFamily="2" charset="-78"/>
                        </a:rPr>
                        <a:t>50</a:t>
                      </a:r>
                      <a:r>
                        <a:rPr lang="ar-SY" sz="1400" dirty="0" smtClean="0">
                          <a:effectLst/>
                          <a:latin typeface="Sakkal Majalla" panose="02000000000000000000" pitchFamily="2" charset="-78"/>
                          <a:cs typeface="Sakkal Majalla" panose="02000000000000000000" pitchFamily="2" charset="-78"/>
                        </a:rPr>
                        <a:t>%</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r>
              <a:tr h="253940">
                <a:tc>
                  <a:txBody>
                    <a:bodyPr/>
                    <a:lstStyle/>
                    <a:p>
                      <a:pPr algn="r" rtl="1">
                        <a:lnSpc>
                          <a:spcPct val="115000"/>
                        </a:lnSpc>
                        <a:spcAft>
                          <a:spcPts val="1000"/>
                        </a:spcAft>
                      </a:pPr>
                      <a:r>
                        <a:rPr lang="ar-SY" sz="1400" dirty="0" smtClean="0">
                          <a:effectLst/>
                          <a:latin typeface="Sakkal Majalla" panose="02000000000000000000" pitchFamily="2" charset="-78"/>
                          <a:cs typeface="Sakkal Majalla" panose="02000000000000000000" pitchFamily="2" charset="-78"/>
                        </a:rPr>
                        <a:t>المملكة</a:t>
                      </a:r>
                      <a:r>
                        <a:rPr lang="ar-SY" sz="1400" baseline="0" dirty="0" smtClean="0">
                          <a:effectLst/>
                          <a:latin typeface="Sakkal Majalla" panose="02000000000000000000" pitchFamily="2" charset="-78"/>
                          <a:cs typeface="Sakkal Majalla" panose="02000000000000000000" pitchFamily="2" charset="-78"/>
                        </a:rPr>
                        <a:t> المتحدة</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29 937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21 075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dirty="0" smtClean="0">
                          <a:effectLst/>
                          <a:latin typeface="Sakkal Majalla" panose="02000000000000000000" pitchFamily="2" charset="-78"/>
                          <a:cs typeface="Sakkal Majalla" panose="02000000000000000000" pitchFamily="2" charset="-78"/>
                        </a:rPr>
                        <a:t>70</a:t>
                      </a:r>
                      <a:r>
                        <a:rPr lang="ar-SY" sz="1400" dirty="0" smtClean="0">
                          <a:effectLst/>
                          <a:latin typeface="Sakkal Majalla" panose="02000000000000000000" pitchFamily="2" charset="-78"/>
                          <a:cs typeface="Sakkal Majalla" panose="02000000000000000000" pitchFamily="2" charset="-78"/>
                        </a:rPr>
                        <a:t>%</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r>
              <a:tr h="253940">
                <a:tc>
                  <a:txBody>
                    <a:bodyPr/>
                    <a:lstStyle/>
                    <a:p>
                      <a:pPr algn="r" rtl="1">
                        <a:lnSpc>
                          <a:spcPct val="115000"/>
                        </a:lnSpc>
                        <a:spcAft>
                          <a:spcPts val="1000"/>
                        </a:spcAft>
                      </a:pPr>
                      <a:r>
                        <a:rPr lang="ar-SY" sz="1400" dirty="0" smtClean="0">
                          <a:effectLst/>
                          <a:latin typeface="Sakkal Majalla" panose="02000000000000000000" pitchFamily="2" charset="-78"/>
                          <a:cs typeface="Sakkal Majalla" panose="02000000000000000000" pitchFamily="2" charset="-78"/>
                        </a:rPr>
                        <a:t>الولايات المتحدة الأمريكية</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89 350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70 116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dirty="0" smtClean="0">
                          <a:effectLst/>
                          <a:latin typeface="Sakkal Majalla" panose="02000000000000000000" pitchFamily="2" charset="-78"/>
                          <a:cs typeface="Sakkal Majalla" panose="02000000000000000000" pitchFamily="2" charset="-78"/>
                        </a:rPr>
                        <a:t>78</a:t>
                      </a:r>
                      <a:r>
                        <a:rPr lang="ar-SY" sz="1400" dirty="0" smtClean="0">
                          <a:effectLst/>
                          <a:latin typeface="Sakkal Majalla" panose="02000000000000000000" pitchFamily="2" charset="-78"/>
                          <a:cs typeface="Sakkal Majalla" panose="02000000000000000000" pitchFamily="2" charset="-78"/>
                        </a:rPr>
                        <a:t>%</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r>
              <a:tr h="253940">
                <a:tc>
                  <a:txBody>
                    <a:bodyPr/>
                    <a:lstStyle/>
                    <a:p>
                      <a:pPr algn="r" rtl="1">
                        <a:lnSpc>
                          <a:spcPct val="115000"/>
                        </a:lnSpc>
                        <a:spcAft>
                          <a:spcPts val="1000"/>
                        </a:spcAft>
                      </a:pPr>
                      <a:r>
                        <a:rPr lang="ar-SY" sz="1400" dirty="0" smtClean="0">
                          <a:effectLst/>
                          <a:latin typeface="Sakkal Majalla" panose="02000000000000000000" pitchFamily="2" charset="-78"/>
                          <a:cs typeface="Sakkal Majalla" panose="02000000000000000000" pitchFamily="2" charset="-78"/>
                        </a:rPr>
                        <a:t>المجموع باستثناء الولايات المتحدة</a:t>
                      </a:r>
                      <a:r>
                        <a:rPr lang="ar-SY" sz="1400" baseline="0" dirty="0" smtClean="0">
                          <a:effectLst/>
                          <a:latin typeface="Sakkal Majalla" panose="02000000000000000000" pitchFamily="2" charset="-78"/>
                          <a:cs typeface="Sakkal Majalla" panose="02000000000000000000" pitchFamily="2" charset="-78"/>
                        </a:rPr>
                        <a:t> الأمريكية</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138 612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82 529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dirty="0" smtClean="0">
                          <a:effectLst/>
                          <a:latin typeface="Sakkal Majalla" panose="02000000000000000000" pitchFamily="2" charset="-78"/>
                          <a:cs typeface="Sakkal Majalla" panose="02000000000000000000" pitchFamily="2" charset="-78"/>
                        </a:rPr>
                        <a:t>60</a:t>
                      </a:r>
                      <a:r>
                        <a:rPr lang="ar-SY" sz="1400" dirty="0" smtClean="0">
                          <a:effectLst/>
                          <a:latin typeface="Sakkal Majalla" panose="02000000000000000000" pitchFamily="2" charset="-78"/>
                          <a:cs typeface="Sakkal Majalla" panose="02000000000000000000" pitchFamily="2" charset="-78"/>
                        </a:rPr>
                        <a:t>%</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r>
              <a:tr h="253940">
                <a:tc>
                  <a:txBody>
                    <a:bodyPr/>
                    <a:lstStyle/>
                    <a:p>
                      <a:pPr algn="r" rtl="1">
                        <a:lnSpc>
                          <a:spcPct val="115000"/>
                        </a:lnSpc>
                        <a:spcAft>
                          <a:spcPts val="1000"/>
                        </a:spcAft>
                      </a:pPr>
                      <a:r>
                        <a:rPr lang="ar-SY" sz="1400" dirty="0" smtClean="0">
                          <a:effectLst/>
                          <a:latin typeface="Sakkal Majalla" panose="02000000000000000000" pitchFamily="2" charset="-78"/>
                          <a:cs typeface="Sakkal Majalla" panose="02000000000000000000" pitchFamily="2" charset="-78"/>
                        </a:rPr>
                        <a:t>المجموع مع الولايات المتحدة</a:t>
                      </a:r>
                      <a:r>
                        <a:rPr lang="ar-SY" sz="1400" baseline="0" dirty="0" smtClean="0">
                          <a:effectLst/>
                          <a:latin typeface="Sakkal Majalla" panose="02000000000000000000" pitchFamily="2" charset="-78"/>
                          <a:cs typeface="Sakkal Majalla" panose="02000000000000000000" pitchFamily="2" charset="-78"/>
                        </a:rPr>
                        <a:t> الأمريكية</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227 962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a:effectLst/>
                          <a:latin typeface="Sakkal Majalla" panose="02000000000000000000" pitchFamily="2" charset="-78"/>
                          <a:cs typeface="Sakkal Majalla" panose="02000000000000000000" pitchFamily="2" charset="-78"/>
                        </a:rPr>
                        <a:t>  152 644 </a:t>
                      </a:r>
                      <a:endParaRPr lang="fr-FR" sz="1400">
                        <a:effectLst/>
                        <a:latin typeface="Sakkal Majalla" panose="02000000000000000000" pitchFamily="2" charset="-78"/>
                        <a:ea typeface="Calibri"/>
                        <a:cs typeface="Sakkal Majalla" panose="02000000000000000000" pitchFamily="2" charset="-78"/>
                      </a:endParaRPr>
                    </a:p>
                  </a:txBody>
                  <a:tcPr marL="63047" marR="63047" marT="8757" marB="0" anchor="ctr"/>
                </a:tc>
                <a:tc>
                  <a:txBody>
                    <a:bodyPr/>
                    <a:lstStyle/>
                    <a:p>
                      <a:pPr algn="r" rtl="1">
                        <a:lnSpc>
                          <a:spcPct val="115000"/>
                        </a:lnSpc>
                        <a:spcAft>
                          <a:spcPts val="1000"/>
                        </a:spcAft>
                      </a:pPr>
                      <a:r>
                        <a:rPr lang="en-US" sz="1400" dirty="0" smtClean="0">
                          <a:effectLst/>
                          <a:latin typeface="Sakkal Majalla" panose="02000000000000000000" pitchFamily="2" charset="-78"/>
                          <a:cs typeface="Sakkal Majalla" panose="02000000000000000000" pitchFamily="2" charset="-78"/>
                        </a:rPr>
                        <a:t>67</a:t>
                      </a:r>
                      <a:r>
                        <a:rPr lang="ar-SY" sz="1400" dirty="0" smtClean="0">
                          <a:effectLst/>
                          <a:latin typeface="Sakkal Majalla" panose="02000000000000000000" pitchFamily="2" charset="-78"/>
                          <a:cs typeface="Sakkal Majalla" panose="02000000000000000000" pitchFamily="2" charset="-78"/>
                        </a:rPr>
                        <a:t>%</a:t>
                      </a:r>
                      <a:endParaRPr lang="fr-FR" sz="1400" dirty="0">
                        <a:effectLst/>
                        <a:latin typeface="Sakkal Majalla" panose="02000000000000000000" pitchFamily="2" charset="-78"/>
                        <a:ea typeface="Calibri"/>
                        <a:cs typeface="Sakkal Majalla" panose="02000000000000000000" pitchFamily="2" charset="-78"/>
                      </a:endParaRPr>
                    </a:p>
                  </a:txBody>
                  <a:tcPr marL="63047" marR="63047" marT="8757" marB="0" anchor="ct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0899" name="TextBox 7"/>
          <p:cNvSpPr txBox="1">
            <a:spLocks noChangeArrowheads="1"/>
          </p:cNvSpPr>
          <p:nvPr/>
        </p:nvSpPr>
        <p:spPr bwMode="auto">
          <a:xfrm>
            <a:off x="1403350" y="241300"/>
            <a:ext cx="76327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ar-SY" sz="4400" dirty="0">
                <a:solidFill>
                  <a:schemeClr val="bg1"/>
                </a:solidFill>
                <a:latin typeface="Sakkal Majalla" panose="02000000000000000000" pitchFamily="2" charset="-78"/>
                <a:cs typeface="Sakkal Majalla" panose="02000000000000000000" pitchFamily="2" charset="-78"/>
              </a:rPr>
              <a:t> القضية </a:t>
            </a:r>
            <a:r>
              <a:rPr lang="ar-SY" sz="4400" dirty="0" smtClean="0">
                <a:solidFill>
                  <a:schemeClr val="bg1"/>
                </a:solidFill>
                <a:latin typeface="Sakkal Majalla" panose="02000000000000000000" pitchFamily="2" charset="-78"/>
                <a:cs typeface="Sakkal Majalla" panose="02000000000000000000" pitchFamily="2" charset="-78"/>
              </a:rPr>
              <a:t>6. الإجراءات الطارئة</a:t>
            </a:r>
            <a:endParaRPr lang="ar-SY" sz="4400" dirty="0" smtClean="0">
              <a:solidFill>
                <a:schemeClr val="bg1"/>
              </a:solidFill>
              <a:latin typeface="Verdana" charset="0"/>
              <a:cs typeface="Verdana" charset="0"/>
            </a:endParaRPr>
          </a:p>
        </p:txBody>
      </p:sp>
      <p:pic>
        <p:nvPicPr>
          <p:cNvPr id="80900"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0901" name="Rectangle 10"/>
          <p:cNvSpPr>
            <a:spLocks noChangeArrowheads="1"/>
          </p:cNvSpPr>
          <p:nvPr/>
        </p:nvSpPr>
        <p:spPr bwMode="auto">
          <a:xfrm>
            <a:off x="7938" y="6524625"/>
            <a:ext cx="91360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1"/>
              <a:t>									     </a:t>
            </a:r>
            <a:r>
              <a:rPr lang="en-US" sz="1600" b="1">
                <a:solidFill>
                  <a:schemeClr val="bg1"/>
                </a:solidFill>
              </a:rPr>
              <a:t> - </a:t>
            </a:r>
            <a:fld id="{272D1F03-599D-AF4D-8A02-E74BFF08146B}" type="slidenum">
              <a:rPr lang="en-US" sz="1600" b="1">
                <a:solidFill>
                  <a:schemeClr val="bg1"/>
                </a:solidFill>
              </a:rPr>
              <a:pPr/>
              <a:t>19</a:t>
            </a:fld>
            <a:r>
              <a:rPr lang="en-US" sz="1600" b="1">
                <a:solidFill>
                  <a:schemeClr val="bg1"/>
                </a:solidFill>
              </a:rPr>
              <a:t> -</a:t>
            </a:r>
          </a:p>
        </p:txBody>
      </p:sp>
      <p:sp>
        <p:nvSpPr>
          <p:cNvPr id="80902" name="Content Placeholder 12"/>
          <p:cNvSpPr>
            <a:spLocks noGrp="1"/>
          </p:cNvSpPr>
          <p:nvPr>
            <p:ph idx="1"/>
          </p:nvPr>
        </p:nvSpPr>
        <p:spPr>
          <a:xfrm>
            <a:off x="438943" y="2348880"/>
            <a:ext cx="8229600" cy="2431435"/>
          </a:xfrm>
          <a:ln>
            <a:solidFill>
              <a:schemeClr val="accent1"/>
            </a:solidFill>
            <a:miter lim="800000"/>
            <a:headEnd/>
            <a:tailEnd/>
          </a:ln>
        </p:spPr>
        <p:txBody>
          <a:bodyPr>
            <a:spAutoFit/>
          </a:bodyPr>
          <a:lstStyle/>
          <a:p>
            <a:pPr algn="r" rtl="1">
              <a:spcBef>
                <a:spcPts val="1200"/>
              </a:spcBef>
              <a:spcAft>
                <a:spcPts val="1200"/>
              </a:spcAft>
              <a:buFont typeface="Wingdings" charset="0"/>
              <a:buChar char="§"/>
            </a:pPr>
            <a:r>
              <a:rPr lang="ar-SY" sz="2800" dirty="0" smtClean="0">
                <a:latin typeface="Sakkal Majalla" panose="02000000000000000000" pitchFamily="2" charset="-78"/>
                <a:ea typeface="MS PGothic" charset="0"/>
                <a:cs typeface="Sakkal Majalla" panose="02000000000000000000" pitchFamily="2" charset="-78"/>
              </a:rPr>
              <a:t>الإجراءات الطارئة مطلوبة للحصول على الأدلة المتواجدة في الولايات القضائية الأجنبية من خلال</a:t>
            </a:r>
          </a:p>
          <a:p>
            <a:pPr algn="r" rtl="1">
              <a:spcBef>
                <a:spcPts val="1200"/>
              </a:spcBef>
              <a:spcAft>
                <a:spcPts val="1200"/>
              </a:spcAft>
              <a:buFont typeface="Wingdings" charset="0"/>
              <a:buChar char="§"/>
            </a:pPr>
            <a:r>
              <a:rPr lang="ar-SY" sz="2800" b="1" dirty="0" smtClean="0">
                <a:latin typeface="Sakkal Majalla" panose="02000000000000000000" pitchFamily="2" charset="-78"/>
                <a:ea typeface="MS PGothic" charset="0"/>
                <a:cs typeface="Sakkal Majalla" panose="02000000000000000000" pitchFamily="2" charset="-78"/>
              </a:rPr>
              <a:t>المساعدة القانونية المتبادلة</a:t>
            </a:r>
          </a:p>
          <a:p>
            <a:pPr algn="r" rtl="1">
              <a:spcBef>
                <a:spcPts val="1200"/>
              </a:spcBef>
              <a:spcAft>
                <a:spcPts val="1200"/>
              </a:spcAft>
              <a:buFont typeface="Wingdings" charset="0"/>
              <a:buChar char="§"/>
            </a:pPr>
            <a:r>
              <a:rPr lang="ar-SY" sz="2800" b="1" dirty="0" smtClean="0">
                <a:latin typeface="Sakkal Majalla" panose="02000000000000000000" pitchFamily="2" charset="-78"/>
                <a:ea typeface="MS PGothic" charset="0"/>
                <a:cs typeface="Sakkal Majalla" panose="02000000000000000000" pitchFamily="2" charset="-78"/>
              </a:rPr>
              <a:t>التعاون المباشر مع مزود الخدمة</a:t>
            </a:r>
            <a:endParaRPr lang="ar-SY" sz="2800" b="1" dirty="0" smtClean="0">
              <a:latin typeface="Sakkal Majalla" panose="02000000000000000000" pitchFamily="2" charset="-78"/>
              <a:ea typeface="MS PGothic" charset="0"/>
              <a:cs typeface="Sakkal Majalla" panose="02000000000000000000" pitchFamily="2" charset="-78"/>
            </a:endParaRPr>
          </a:p>
        </p:txBody>
      </p:sp>
      <p:sp>
        <p:nvSpPr>
          <p:cNvPr id="9" name="Rectangle 8"/>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0904" name="Rectangle 9"/>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CC5F72AC-E54C-8749-9F98-3665D1DC2CB0}" type="slidenum">
              <a:rPr lang="en-US" sz="1200" b="1">
                <a:solidFill>
                  <a:srgbClr val="FFFFFF"/>
                </a:solidFill>
                <a:latin typeface="Verdana" charset="0"/>
                <a:cs typeface="Verdana" charset="0"/>
              </a:rPr>
              <a:pPr/>
              <a:t>19</a:t>
            </a:fld>
            <a:r>
              <a:rPr lang="en-US" sz="1200" b="1">
                <a:solidFill>
                  <a:srgbClr val="FFFFFF"/>
                </a:solidFill>
                <a:latin typeface="Verdana" charset="0"/>
                <a:cs typeface="Verdana" charset="0"/>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pPr rtl="1"/>
            <a:r>
              <a:rPr lang="ar-SY" sz="5400" b="1" dirty="0" smtClean="0">
                <a:latin typeface="Sakkal Majalla" panose="02000000000000000000" pitchFamily="2" charset="-78"/>
                <a:cs typeface="Sakkal Majalla" panose="02000000000000000000" pitchFamily="2" charset="-78"/>
              </a:rPr>
              <a:t>برنامج العمل</a:t>
            </a:r>
            <a:endParaRPr lang="en-US" sz="5400" b="1" dirty="0">
              <a:latin typeface="Sakkal Majalla" panose="02000000000000000000" pitchFamily="2" charset="-78"/>
              <a:cs typeface="Sakkal Majalla" panose="02000000000000000000" pitchFamily="2" charset="-78"/>
            </a:endParaRPr>
          </a:p>
        </p:txBody>
      </p:sp>
      <p:sp>
        <p:nvSpPr>
          <p:cNvPr id="4" name="Rectangle 3"/>
          <p:cNvSpPr>
            <a:spLocks noGrp="1" noChangeArrowheads="1"/>
          </p:cNvSpPr>
          <p:nvPr>
            <p:ph idx="1"/>
          </p:nvPr>
        </p:nvSpPr>
        <p:spPr/>
        <p:txBody>
          <a:bodyPr>
            <a:normAutofit lnSpcReduction="10000"/>
          </a:bodyPr>
          <a:lstStyle/>
          <a:p>
            <a:pPr algn="r" rtl="1">
              <a:lnSpc>
                <a:spcPct val="150000"/>
              </a:lnSpc>
              <a:spcBef>
                <a:spcPts val="0"/>
              </a:spcBef>
            </a:pPr>
            <a:r>
              <a:rPr lang="ar-SY" dirty="0" smtClean="0">
                <a:latin typeface="Sakkal Majalla" panose="02000000000000000000" pitchFamily="2" charset="-78"/>
                <a:cs typeface="Sakkal Majalla" panose="02000000000000000000" pitchFamily="2" charset="-78"/>
              </a:rPr>
              <a:t>الجزء الأول</a:t>
            </a:r>
          </a:p>
          <a:p>
            <a:pPr lvl="1" algn="r" rtl="1">
              <a:lnSpc>
                <a:spcPct val="150000"/>
              </a:lnSpc>
              <a:spcBef>
                <a:spcPts val="0"/>
              </a:spcBef>
            </a:pPr>
            <a:r>
              <a:rPr lang="ar-SY" dirty="0" smtClean="0">
                <a:latin typeface="Sakkal Majalla" panose="02000000000000000000" pitchFamily="2" charset="-78"/>
                <a:cs typeface="Sakkal Majalla" panose="02000000000000000000" pitchFamily="2" charset="-78"/>
              </a:rPr>
              <a:t>اتفاقية بودابست اليوم</a:t>
            </a:r>
          </a:p>
          <a:p>
            <a:pPr algn="r" rtl="1">
              <a:lnSpc>
                <a:spcPct val="150000"/>
              </a:lnSpc>
              <a:spcBef>
                <a:spcPts val="0"/>
              </a:spcBef>
            </a:pPr>
            <a:r>
              <a:rPr lang="ar-SY" dirty="0" smtClean="0">
                <a:latin typeface="Sakkal Majalla" panose="02000000000000000000" pitchFamily="2" charset="-78"/>
                <a:cs typeface="Sakkal Majalla" panose="02000000000000000000" pitchFamily="2" charset="-78"/>
              </a:rPr>
              <a:t>الجزء الثاني</a:t>
            </a:r>
          </a:p>
          <a:p>
            <a:pPr lvl="1" algn="r" rtl="1">
              <a:lnSpc>
                <a:spcPct val="150000"/>
              </a:lnSpc>
              <a:spcBef>
                <a:spcPts val="0"/>
              </a:spcBef>
            </a:pPr>
            <a:r>
              <a:rPr lang="ar-SY" dirty="0" smtClean="0">
                <a:latin typeface="Sakkal Majalla" panose="02000000000000000000" pitchFamily="2" charset="-78"/>
                <a:cs typeface="Sakkal Majalla" panose="02000000000000000000" pitchFamily="2" charset="-78"/>
              </a:rPr>
              <a:t>النفاذ إلى الأدلة على السحابة</a:t>
            </a:r>
          </a:p>
          <a:p>
            <a:pPr lvl="1" algn="r" rtl="1">
              <a:lnSpc>
                <a:spcPct val="150000"/>
              </a:lnSpc>
              <a:spcBef>
                <a:spcPts val="0"/>
              </a:spcBef>
            </a:pPr>
            <a:r>
              <a:rPr lang="ar-SY" dirty="0" smtClean="0">
                <a:latin typeface="Sakkal Majalla" panose="02000000000000000000" pitchFamily="2" charset="-78"/>
                <a:cs typeface="Sakkal Majalla" panose="02000000000000000000" pitchFamily="2" charset="-78"/>
              </a:rPr>
              <a:t>القضايا المحددة</a:t>
            </a:r>
          </a:p>
          <a:p>
            <a:pPr lvl="1" algn="r" rtl="1">
              <a:lnSpc>
                <a:spcPct val="150000"/>
              </a:lnSpc>
              <a:spcBef>
                <a:spcPts val="0"/>
              </a:spcBef>
            </a:pPr>
            <a:r>
              <a:rPr lang="ar-SY" dirty="0" smtClean="0">
                <a:latin typeface="Sakkal Majalla" panose="02000000000000000000" pitchFamily="2" charset="-78"/>
                <a:cs typeface="Sakkal Majalla" panose="02000000000000000000" pitchFamily="2" charset="-78"/>
              </a:rPr>
              <a:t>الحلول المقترحة</a:t>
            </a:r>
          </a:p>
          <a:p>
            <a:pPr lvl="1" algn="r" rtl="1">
              <a:lnSpc>
                <a:spcPct val="150000"/>
              </a:lnSpc>
              <a:spcBef>
                <a:spcPts val="0"/>
              </a:spcBef>
            </a:pPr>
            <a:r>
              <a:rPr lang="ar-SY" dirty="0" smtClean="0">
                <a:latin typeface="Sakkal Majalla" panose="02000000000000000000" pitchFamily="2" charset="-78"/>
                <a:cs typeface="Sakkal Majalla" panose="02000000000000000000" pitchFamily="2" charset="-78"/>
              </a:rPr>
              <a:t>البروتوكول الإضافي لاتفاقية بودابست</a:t>
            </a:r>
            <a:endParaRPr lang="ar-SY" dirty="0" smtClean="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222540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1923" name="TextBox 7"/>
          <p:cNvSpPr txBox="1">
            <a:spLocks noChangeArrowheads="1"/>
          </p:cNvSpPr>
          <p:nvPr/>
        </p:nvSpPr>
        <p:spPr bwMode="auto">
          <a:xfrm>
            <a:off x="1403350" y="44450"/>
            <a:ext cx="76327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4000" dirty="0" smtClean="0">
                <a:solidFill>
                  <a:schemeClr val="bg1"/>
                </a:solidFill>
                <a:latin typeface="Sakkal Majalla" panose="02000000000000000000" pitchFamily="2" charset="-78"/>
                <a:cs typeface="Sakkal Majalla" panose="02000000000000000000" pitchFamily="2" charset="-78"/>
              </a:rPr>
              <a:t> </a:t>
            </a:r>
            <a:r>
              <a:rPr lang="ar-SY" sz="4000" dirty="0">
                <a:solidFill>
                  <a:schemeClr val="bg1"/>
                </a:solidFill>
                <a:latin typeface="Sakkal Majalla" panose="02000000000000000000" pitchFamily="2" charset="-78"/>
                <a:cs typeface="Sakkal Majalla" panose="02000000000000000000" pitchFamily="2" charset="-78"/>
              </a:rPr>
              <a:t>القضية </a:t>
            </a:r>
            <a:r>
              <a:rPr lang="ar-SY" sz="4000" dirty="0" smtClean="0">
                <a:solidFill>
                  <a:schemeClr val="bg1"/>
                </a:solidFill>
                <a:latin typeface="Sakkal Majalla" panose="02000000000000000000" pitchFamily="2" charset="-78"/>
                <a:cs typeface="Sakkal Majalla" panose="02000000000000000000" pitchFamily="2" charset="-78"/>
              </a:rPr>
              <a:t>7. حماية البيانات وغيرها من الضمانات</a:t>
            </a:r>
            <a:endParaRPr lang="ar-SY" sz="4000" dirty="0" smtClean="0">
              <a:solidFill>
                <a:schemeClr val="bg1"/>
              </a:solidFill>
              <a:latin typeface="Verdana" charset="0"/>
              <a:cs typeface="Verdana" charset="0"/>
            </a:endParaRPr>
          </a:p>
        </p:txBody>
      </p:sp>
      <p:pic>
        <p:nvPicPr>
          <p:cNvPr id="81924"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1925" name="Content Placeholder 12"/>
          <p:cNvSpPr>
            <a:spLocks noGrp="1"/>
          </p:cNvSpPr>
          <p:nvPr>
            <p:ph idx="1"/>
          </p:nvPr>
        </p:nvSpPr>
        <p:spPr>
          <a:xfrm>
            <a:off x="457200" y="1412875"/>
            <a:ext cx="8229600" cy="5324535"/>
          </a:xfrm>
          <a:ln>
            <a:solidFill>
              <a:schemeClr val="accent1"/>
            </a:solidFill>
            <a:miter lim="800000"/>
            <a:headEnd/>
            <a:tailEnd/>
          </a:ln>
        </p:spPr>
        <p:txBody>
          <a:bodyPr>
            <a:spAutoFit/>
          </a:bodyPr>
          <a:lstStyle/>
          <a:p>
            <a:pPr algn="r" rtl="1">
              <a:spcBef>
                <a:spcPts val="1200"/>
              </a:spcBef>
              <a:spcAft>
                <a:spcPts val="1200"/>
              </a:spcAft>
              <a:buFont typeface="Wingdings" charset="0"/>
              <a:buChar char="§"/>
            </a:pPr>
            <a:r>
              <a:rPr lang="ar-SY" sz="2400" dirty="0" smtClean="0">
                <a:latin typeface="Sakkal Majalla" panose="02000000000000000000" pitchFamily="2" charset="-78"/>
                <a:ea typeface="MS PGothic" charset="0"/>
                <a:cs typeface="Sakkal Majalla" panose="02000000000000000000" pitchFamily="2" charset="-78"/>
              </a:rPr>
              <a:t>يتم </a:t>
            </a:r>
            <a:r>
              <a:rPr lang="ar-SY" sz="2400" b="1" dirty="0" smtClean="0">
                <a:latin typeface="Sakkal Majalla" panose="02000000000000000000" pitchFamily="2" charset="-78"/>
                <a:ea typeface="MS PGothic" charset="0"/>
                <a:cs typeface="Sakkal Majalla" panose="02000000000000000000" pitchFamily="2" charset="-78"/>
              </a:rPr>
              <a:t>عادة الامتثال </a:t>
            </a:r>
            <a:r>
              <a:rPr lang="ar-SY" sz="2400" dirty="0" smtClean="0">
                <a:latin typeface="Sakkal Majalla" panose="02000000000000000000" pitchFamily="2" charset="-78"/>
                <a:ea typeface="MS PGothic" charset="0"/>
                <a:cs typeface="Sakkal Majalla" panose="02000000000000000000" pitchFamily="2" charset="-78"/>
              </a:rPr>
              <a:t>لمتطلبات حماية البيانات </a:t>
            </a:r>
            <a:r>
              <a:rPr lang="ar-SY" sz="2400" dirty="0">
                <a:latin typeface="Sakkal Majalla" panose="02000000000000000000" pitchFamily="2" charset="-78"/>
                <a:ea typeface="MS PGothic" charset="0"/>
                <a:cs typeface="Sakkal Majalla" panose="02000000000000000000" pitchFamily="2" charset="-78"/>
              </a:rPr>
              <a:t>عندما تكون السلطات للحصول على البيانات </a:t>
            </a:r>
            <a:r>
              <a:rPr lang="ar-SY" sz="2400" dirty="0" smtClean="0">
                <a:latin typeface="Sakkal Majalla" panose="02000000000000000000" pitchFamily="2" charset="-78"/>
                <a:ea typeface="MS PGothic" charset="0"/>
                <a:cs typeface="Sakkal Majalla" panose="02000000000000000000" pitchFamily="2" charset="-78"/>
              </a:rPr>
              <a:t> محددة في قانون </a:t>
            </a:r>
            <a:r>
              <a:rPr lang="ar-SY" sz="2400" dirty="0" smtClean="0">
                <a:latin typeface="Sakkal Majalla" panose="02000000000000000000" pitchFamily="2" charset="-78"/>
                <a:ea typeface="MS PGothic" charset="0"/>
                <a:cs typeface="Sakkal Majalla" panose="02000000000000000000" pitchFamily="2" charset="-78"/>
              </a:rPr>
              <a:t>المسطرة الجنائية المحلي و/أو اتفاقات المساعدة القانونية المتبادلة</a:t>
            </a:r>
          </a:p>
          <a:p>
            <a:pPr algn="r" rtl="1">
              <a:spcBef>
                <a:spcPts val="1200"/>
              </a:spcBef>
              <a:spcAft>
                <a:spcPts val="1200"/>
              </a:spcAft>
              <a:buFont typeface="Wingdings" charset="0"/>
              <a:buChar char="§"/>
            </a:pPr>
            <a:r>
              <a:rPr lang="ar-SY" sz="2400" dirty="0">
                <a:latin typeface="Sakkal Majalla" panose="02000000000000000000" pitchFamily="2" charset="-78"/>
                <a:ea typeface="MS PGothic" charset="0"/>
                <a:cs typeface="Sakkal Majalla" panose="02000000000000000000" pitchFamily="2" charset="-78"/>
              </a:rPr>
              <a:t>المساعدة القانونية </a:t>
            </a:r>
            <a:r>
              <a:rPr lang="ar-SY" sz="2400" dirty="0" smtClean="0">
                <a:latin typeface="Sakkal Majalla" panose="02000000000000000000" pitchFamily="2" charset="-78"/>
                <a:ea typeface="MS PGothic" charset="0"/>
                <a:cs typeface="Sakkal Majalla" panose="02000000000000000000" pitchFamily="2" charset="-78"/>
              </a:rPr>
              <a:t>المتبادلة ليست دائما قابلة للتنفيذ</a:t>
            </a:r>
            <a:endParaRPr lang="ar-SY" sz="2400" dirty="0" smtClean="0">
              <a:latin typeface="Sakkal Majalla" panose="02000000000000000000" pitchFamily="2" charset="-78"/>
              <a:ea typeface="MS PGothic" charset="0"/>
              <a:cs typeface="Sakkal Majalla" panose="02000000000000000000" pitchFamily="2" charset="-78"/>
            </a:endParaRPr>
          </a:p>
          <a:p>
            <a:pPr algn="r" rtl="1">
              <a:spcBef>
                <a:spcPts val="1200"/>
              </a:spcBef>
              <a:spcAft>
                <a:spcPts val="1200"/>
              </a:spcAft>
              <a:buFont typeface="Wingdings" charset="0"/>
              <a:buChar char="§"/>
            </a:pPr>
            <a:r>
              <a:rPr lang="ar-SY" sz="2400" dirty="0" smtClean="0">
                <a:latin typeface="Sakkal Majalla" panose="02000000000000000000" pitchFamily="2" charset="-78"/>
                <a:ea typeface="MS PGothic" charset="0"/>
                <a:cs typeface="Sakkal Majalla" panose="02000000000000000000" pitchFamily="2" charset="-78"/>
              </a:rPr>
              <a:t>تزايد الكشف "</a:t>
            </a:r>
            <a:r>
              <a:rPr lang="ar-SY" sz="2400" dirty="0">
                <a:latin typeface="Sakkal Majalla" panose="02000000000000000000" pitchFamily="2" charset="-78"/>
                <a:ea typeface="MS PGothic" charset="0"/>
                <a:cs typeface="Sakkal Majalla" panose="02000000000000000000" pitchFamily="2" charset="-78"/>
              </a:rPr>
              <a:t>غير المتماثل" </a:t>
            </a:r>
            <a:r>
              <a:rPr lang="ar-SY" sz="2400" dirty="0" smtClean="0">
                <a:latin typeface="Sakkal Majalla" panose="02000000000000000000" pitchFamily="2" charset="-78"/>
                <a:ea typeface="MS PGothic" charset="0"/>
                <a:cs typeface="Sakkal Majalla" panose="02000000000000000000" pitchFamily="2" charset="-78"/>
              </a:rPr>
              <a:t>عن البيانات </a:t>
            </a:r>
            <a:r>
              <a:rPr lang="ar-SY" sz="2400" dirty="0">
                <a:latin typeface="Sakkal Majalla" panose="02000000000000000000" pitchFamily="2" charset="-78"/>
                <a:ea typeface="MS PGothic" charset="0"/>
                <a:cs typeface="Sakkal Majalla" panose="02000000000000000000" pitchFamily="2" charset="-78"/>
              </a:rPr>
              <a:t>عبر الحدود</a:t>
            </a:r>
          </a:p>
          <a:p>
            <a:pPr algn="r" rtl="1">
              <a:spcBef>
                <a:spcPts val="1200"/>
              </a:spcBef>
              <a:spcAft>
                <a:spcPts val="1200"/>
              </a:spcAft>
              <a:buFont typeface="Wingdings" charset="0"/>
              <a:buChar char="§"/>
            </a:pPr>
            <a:r>
              <a:rPr lang="ar-SY" sz="2400" dirty="0">
                <a:latin typeface="Sakkal Majalla" panose="02000000000000000000" pitchFamily="2" charset="-78"/>
                <a:ea typeface="MS PGothic" charset="0"/>
                <a:cs typeface="Sakkal Majalla" panose="02000000000000000000" pitchFamily="2" charset="-78"/>
              </a:rPr>
              <a:t>من </a:t>
            </a:r>
            <a:r>
              <a:rPr lang="ar-SY" sz="2400" dirty="0" smtClean="0">
                <a:latin typeface="Sakkal Majalla" panose="02000000000000000000" pitchFamily="2" charset="-78"/>
                <a:ea typeface="MS PGothic" charset="0"/>
                <a:cs typeface="Sakkal Majalla" panose="02000000000000000000" pitchFamily="2" charset="-78"/>
              </a:rPr>
              <a:t>سلطات إنفاذ القانون إلى </a:t>
            </a:r>
            <a:r>
              <a:rPr lang="ar-SY" sz="2400" dirty="0">
                <a:latin typeface="Sakkal Majalla" panose="02000000000000000000" pitchFamily="2" charset="-78"/>
                <a:ea typeface="MS PGothic" charset="0"/>
                <a:cs typeface="Sakkal Majalla" panose="02000000000000000000" pitchFamily="2" charset="-78"/>
              </a:rPr>
              <a:t>مزود الخدمة </a:t>
            </a:r>
            <a:r>
              <a:rPr lang="ar-SY" sz="2400" dirty="0" smtClean="0">
                <a:latin typeface="Sakkal Majalla" panose="02000000000000000000" pitchFamily="2" charset="-78"/>
                <a:ea typeface="MS PGothic" charset="0"/>
                <a:cs typeface="Sakkal Majalla" panose="02000000000000000000" pitchFamily="2" charset="-78"/>
                <a:sym typeface="Wingdings"/>
              </a:rPr>
              <a:t></a:t>
            </a:r>
            <a:r>
              <a:rPr lang="ar-SY" sz="2400" dirty="0" smtClean="0">
                <a:latin typeface="Sakkal Majalla" panose="02000000000000000000" pitchFamily="2" charset="-78"/>
                <a:ea typeface="MS PGothic" charset="0"/>
                <a:cs typeface="Sakkal Majalla" panose="02000000000000000000" pitchFamily="2" charset="-78"/>
              </a:rPr>
              <a:t>مسموح </a:t>
            </a:r>
            <a:r>
              <a:rPr lang="ar-SY" sz="2400" dirty="0">
                <a:latin typeface="Sakkal Majalla" panose="02000000000000000000" pitchFamily="2" charset="-78"/>
                <a:ea typeface="MS PGothic" charset="0"/>
                <a:cs typeface="Sakkal Majalla" panose="02000000000000000000" pitchFamily="2" charset="-78"/>
              </a:rPr>
              <a:t>بها </a:t>
            </a:r>
            <a:r>
              <a:rPr lang="ar-SY" sz="2400" dirty="0" smtClean="0">
                <a:latin typeface="Sakkal Majalla" panose="02000000000000000000" pitchFamily="2" charset="-78"/>
                <a:ea typeface="MS PGothic" charset="0"/>
                <a:cs typeface="Sakkal Majalla" panose="02000000000000000000" pitchFamily="2" charset="-78"/>
              </a:rPr>
              <a:t>بشروط</a:t>
            </a:r>
            <a:endParaRPr lang="ar-SY" sz="2400" dirty="0">
              <a:latin typeface="Sakkal Majalla" panose="02000000000000000000" pitchFamily="2" charset="-78"/>
              <a:ea typeface="MS PGothic" charset="0"/>
              <a:cs typeface="Sakkal Majalla" panose="02000000000000000000" pitchFamily="2" charset="-78"/>
            </a:endParaRPr>
          </a:p>
          <a:p>
            <a:pPr algn="r" rtl="1">
              <a:spcBef>
                <a:spcPts val="1200"/>
              </a:spcBef>
              <a:spcAft>
                <a:spcPts val="1200"/>
              </a:spcAft>
              <a:buFont typeface="Wingdings" charset="0"/>
              <a:buChar char="§"/>
            </a:pPr>
            <a:r>
              <a:rPr lang="ar-SY" sz="2400" dirty="0">
                <a:latin typeface="Sakkal Majalla" panose="02000000000000000000" pitchFamily="2" charset="-78"/>
                <a:ea typeface="MS PGothic" charset="0"/>
                <a:cs typeface="Sakkal Majalla" panose="02000000000000000000" pitchFamily="2" charset="-78"/>
              </a:rPr>
              <a:t>من مقدم الخدمة إلى </a:t>
            </a:r>
            <a:r>
              <a:rPr lang="ar-SY" sz="2400" dirty="0" smtClean="0">
                <a:latin typeface="Sakkal Majalla" panose="02000000000000000000" pitchFamily="2" charset="-78"/>
                <a:ea typeface="MS PGothic" charset="0"/>
                <a:cs typeface="Sakkal Majalla" panose="02000000000000000000" pitchFamily="2" charset="-78"/>
              </a:rPr>
              <a:t>سلطات إنفاذ القانون </a:t>
            </a:r>
            <a:r>
              <a:rPr lang="ar-SY" sz="2400" dirty="0">
                <a:latin typeface="Sakkal Majalla" panose="02000000000000000000" pitchFamily="2" charset="-78"/>
                <a:ea typeface="MS PGothic" charset="0"/>
                <a:cs typeface="Sakkal Majalla" panose="02000000000000000000" pitchFamily="2" charset="-78"/>
                <a:sym typeface="Wingdings"/>
              </a:rPr>
              <a:t></a:t>
            </a:r>
            <a:r>
              <a:rPr lang="ar-SY" sz="2400" dirty="0" smtClean="0">
                <a:latin typeface="Sakkal Majalla" panose="02000000000000000000" pitchFamily="2" charset="-78"/>
                <a:ea typeface="MS PGothic" charset="0"/>
                <a:cs typeface="Sakkal Majalla" panose="02000000000000000000" pitchFamily="2" charset="-78"/>
              </a:rPr>
              <a:t> الأساس القانوني </a:t>
            </a:r>
            <a:r>
              <a:rPr lang="ar-SY" sz="2400" dirty="0">
                <a:latin typeface="Sakkal Majalla" panose="02000000000000000000" pitchFamily="2" charset="-78"/>
                <a:ea typeface="MS PGothic" charset="0"/>
                <a:cs typeface="Sakkal Majalla" panose="02000000000000000000" pitchFamily="2" charset="-78"/>
              </a:rPr>
              <a:t>غير واضح </a:t>
            </a:r>
            <a:r>
              <a:rPr lang="ar-SY" sz="2400" dirty="0">
                <a:latin typeface="Sakkal Majalla" panose="02000000000000000000" pitchFamily="2" charset="-78"/>
                <a:ea typeface="MS PGothic" charset="0"/>
                <a:cs typeface="Sakkal Majalla" panose="02000000000000000000" pitchFamily="2" charset="-78"/>
                <a:sym typeface="Wingdings"/>
              </a:rPr>
              <a:t></a:t>
            </a:r>
            <a:r>
              <a:rPr lang="ar-SY" sz="2400" dirty="0" smtClean="0">
                <a:latin typeface="Sakkal Majalla" panose="02000000000000000000" pitchFamily="2" charset="-78"/>
                <a:ea typeface="MS PGothic" charset="0"/>
                <a:cs typeface="Sakkal Majalla" panose="02000000000000000000" pitchFamily="2" charset="-78"/>
              </a:rPr>
              <a:t> مزودو الخدمات يقيمون المشروعية، </a:t>
            </a:r>
            <a:r>
              <a:rPr lang="ar-SY" sz="2400" dirty="0">
                <a:latin typeface="Sakkal Majalla" panose="02000000000000000000" pitchFamily="2" charset="-78"/>
                <a:ea typeface="MS PGothic" charset="0"/>
                <a:cs typeface="Sakkal Majalla" panose="02000000000000000000" pitchFamily="2" charset="-78"/>
              </a:rPr>
              <a:t>المصلحة المشروعة </a:t>
            </a:r>
            <a:r>
              <a:rPr lang="ar-SY" sz="2400" dirty="0" smtClean="0">
                <a:latin typeface="Sakkal Majalla" panose="02000000000000000000" pitchFamily="2" charset="-78"/>
                <a:ea typeface="MS PGothic" charset="0"/>
                <a:cs typeface="Sakkal Majalla" panose="02000000000000000000" pitchFamily="2" charset="-78"/>
              </a:rPr>
              <a:t>– خطر </a:t>
            </a:r>
            <a:r>
              <a:rPr lang="ar-SY" sz="2400" dirty="0">
                <a:latin typeface="Sakkal Majalla" panose="02000000000000000000" pitchFamily="2" charset="-78"/>
                <a:ea typeface="MS PGothic" charset="0"/>
                <a:cs typeface="Sakkal Majalla" panose="02000000000000000000" pitchFamily="2" charset="-78"/>
              </a:rPr>
              <a:t>تحمل </a:t>
            </a:r>
            <a:r>
              <a:rPr lang="ar-SY" sz="2400" dirty="0" smtClean="0">
                <a:latin typeface="Sakkal Majalla" panose="02000000000000000000" pitchFamily="2" charset="-78"/>
                <a:ea typeface="MS PGothic" charset="0"/>
                <a:cs typeface="Sakkal Majalla" panose="02000000000000000000" pitchFamily="2" charset="-78"/>
              </a:rPr>
              <a:t>المسؤولية </a:t>
            </a:r>
            <a:r>
              <a:rPr lang="ar-SY" sz="2400" dirty="0">
                <a:latin typeface="Sakkal Majalla" panose="02000000000000000000" pitchFamily="2" charset="-78"/>
                <a:ea typeface="MS PGothic" charset="0"/>
                <a:cs typeface="Sakkal Majalla" panose="02000000000000000000" pitchFamily="2" charset="-78"/>
              </a:rPr>
              <a:t>+ متطلبات السرية</a:t>
            </a:r>
            <a:endParaRPr lang="ar-SY" sz="2400" dirty="0" smtClean="0">
              <a:latin typeface="Sakkal Majalla" panose="02000000000000000000" pitchFamily="2" charset="-78"/>
              <a:ea typeface="MS PGothic" charset="0"/>
              <a:cs typeface="Sakkal Majalla" panose="02000000000000000000" pitchFamily="2" charset="-78"/>
            </a:endParaRPr>
          </a:p>
          <a:p>
            <a:pPr algn="r" rtl="1">
              <a:spcBef>
                <a:spcPts val="1200"/>
              </a:spcBef>
              <a:spcAft>
                <a:spcPts val="1200"/>
              </a:spcAft>
              <a:buFont typeface="Wingdings" charset="0"/>
              <a:buChar char="§"/>
            </a:pPr>
            <a:r>
              <a:rPr lang="ar-SY" sz="2400" b="1" dirty="0" smtClean="0">
                <a:latin typeface="Sakkal Majalla" panose="02000000000000000000" pitchFamily="2" charset="-78"/>
                <a:ea typeface="MS PGothic" charset="0"/>
                <a:cs typeface="Sakkal Majalla" panose="02000000000000000000" pitchFamily="2" charset="-78"/>
              </a:rPr>
              <a:t>إطار أوضح مطلوب لطلبات الكشف العابر للحدود من القطاع العام إلى القطاع الخاص</a:t>
            </a:r>
          </a:p>
        </p:txBody>
      </p:sp>
      <p:sp>
        <p:nvSpPr>
          <p:cNvPr id="9" name="Rectangle 8"/>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1927" name="Rectangle 9"/>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46282638-B521-4543-AB97-ACB167278130}" type="slidenum">
              <a:rPr lang="en-US" sz="1200" b="1">
                <a:solidFill>
                  <a:srgbClr val="FFFFFF"/>
                </a:solidFill>
                <a:latin typeface="Verdana" charset="0"/>
                <a:cs typeface="Verdana" charset="0"/>
              </a:rPr>
              <a:pPr/>
              <a:t>20</a:t>
            </a:fld>
            <a:r>
              <a:rPr lang="en-US" sz="1200" b="1">
                <a:solidFill>
                  <a:srgbClr val="FFFFFF"/>
                </a:solidFill>
                <a:latin typeface="Verdana" charset="0"/>
                <a:cs typeface="Verdana" charset="0"/>
              </a:rPr>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2947" name="TextBox 7"/>
          <p:cNvSpPr txBox="1">
            <a:spLocks noChangeArrowheads="1"/>
          </p:cNvSpPr>
          <p:nvPr/>
        </p:nvSpPr>
        <p:spPr bwMode="auto">
          <a:xfrm>
            <a:off x="1403350" y="190500"/>
            <a:ext cx="7632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3200" b="1" dirty="0">
                <a:solidFill>
                  <a:schemeClr val="bg1"/>
                </a:solidFill>
                <a:latin typeface="Sakkal Majalla" panose="02000000000000000000" pitchFamily="2" charset="-78"/>
                <a:cs typeface="Sakkal Majalla" panose="02000000000000000000" pitchFamily="2" charset="-78"/>
              </a:rPr>
              <a:t>فريق العمل على الأدلة في السحابة (</a:t>
            </a:r>
            <a:r>
              <a:rPr lang="en-GB" sz="3200" dirty="0">
                <a:solidFill>
                  <a:schemeClr val="bg1"/>
                </a:solidFill>
                <a:latin typeface="Sakkal Majalla" panose="02000000000000000000" pitchFamily="2" charset="-78"/>
                <a:cs typeface="Sakkal Majalla" panose="02000000000000000000" pitchFamily="2" charset="-78"/>
              </a:rPr>
              <a:t>CEG</a:t>
            </a:r>
            <a:r>
              <a:rPr lang="ar-SY" sz="3200" b="1" dirty="0">
                <a:solidFill>
                  <a:schemeClr val="bg1"/>
                </a:solidFill>
                <a:latin typeface="Sakkal Majalla" panose="02000000000000000000" pitchFamily="2" charset="-78"/>
                <a:cs typeface="Sakkal Majalla" panose="02000000000000000000" pitchFamily="2" charset="-78"/>
              </a:rPr>
              <a:t>) – </a:t>
            </a:r>
            <a:r>
              <a:rPr lang="ar-SY" sz="3200" b="1" dirty="0" smtClean="0">
                <a:solidFill>
                  <a:schemeClr val="bg1"/>
                </a:solidFill>
                <a:latin typeface="Sakkal Majalla" panose="02000000000000000000" pitchFamily="2" charset="-78"/>
                <a:cs typeface="Sakkal Majalla" panose="02000000000000000000" pitchFamily="2" charset="-78"/>
              </a:rPr>
              <a:t>الحلول المحددة</a:t>
            </a:r>
            <a:endParaRPr lang="en-GB" sz="2000" dirty="0">
              <a:solidFill>
                <a:schemeClr val="bg1"/>
              </a:solidFill>
              <a:latin typeface="Verdana" charset="0"/>
              <a:cs typeface="Verdana" charset="0"/>
            </a:endParaRPr>
          </a:p>
        </p:txBody>
      </p:sp>
      <p:pic>
        <p:nvPicPr>
          <p:cNvPr id="8294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Content Placeholder 12"/>
          <p:cNvSpPr txBox="1">
            <a:spLocks noGrp="1"/>
          </p:cNvSpPr>
          <p:nvPr>
            <p:ph idx="1"/>
          </p:nvPr>
        </p:nvSpPr>
        <p:spPr>
          <a:xfrm>
            <a:off x="438943" y="1700808"/>
            <a:ext cx="8229600" cy="5336846"/>
          </a:xfrm>
          <a:ln>
            <a:solidFill>
              <a:schemeClr val="accent1"/>
            </a:solidFill>
          </a:ln>
        </p:spPr>
        <p:txBody>
          <a:bodyPr rtlCol="0">
            <a:spAutoFit/>
          </a:bodyPr>
          <a:lstStyle/>
          <a:p>
            <a:pPr marL="0" indent="0" algn="r" rtl="1">
              <a:buNone/>
              <a:defRPr/>
            </a:pPr>
            <a:r>
              <a:rPr lang="ar-SY" sz="2400" b="1" dirty="0">
                <a:latin typeface="Sakkal Majalla" panose="02000000000000000000" pitchFamily="2" charset="-78"/>
                <a:cs typeface="Sakkal Majalla" panose="02000000000000000000" pitchFamily="2" charset="-78"/>
              </a:rPr>
              <a:t>خمسة خيارات يجب متابعتها بالتوازي:</a:t>
            </a:r>
          </a:p>
          <a:p>
            <a:pPr marL="0" indent="0" algn="r" rtl="1">
              <a:buNone/>
              <a:defRPr/>
            </a:pPr>
            <a:endParaRPr lang="ar-SY" sz="2400" b="1" dirty="0">
              <a:latin typeface="Sakkal Majalla" panose="02000000000000000000" pitchFamily="2" charset="-78"/>
              <a:cs typeface="Sakkal Majalla" panose="02000000000000000000" pitchFamily="2" charset="-78"/>
            </a:endParaRPr>
          </a:p>
          <a:p>
            <a:pPr algn="r" rtl="1">
              <a:buAutoNum type="arabicPeriod"/>
              <a:defRPr/>
            </a:pPr>
            <a:r>
              <a:rPr lang="ar-SY" sz="2400" b="1" dirty="0" smtClean="0">
                <a:latin typeface="Sakkal Majalla" panose="02000000000000000000" pitchFamily="2" charset="-78"/>
                <a:cs typeface="Sakkal Majalla" panose="02000000000000000000" pitchFamily="2" charset="-78"/>
              </a:rPr>
              <a:t>مساعدة قانونية متبادلة أكثر فعالية</a:t>
            </a:r>
          </a:p>
          <a:p>
            <a:pPr algn="r" rtl="1">
              <a:buAutoNum type="arabicPeriod"/>
              <a:defRPr/>
            </a:pPr>
            <a:endParaRPr lang="ar-SY" sz="2400" b="1" dirty="0" smtClean="0">
              <a:latin typeface="Sakkal Majalla" panose="02000000000000000000" pitchFamily="2" charset="-78"/>
              <a:cs typeface="Sakkal Majalla" panose="02000000000000000000" pitchFamily="2" charset="-78"/>
            </a:endParaRPr>
          </a:p>
          <a:p>
            <a:pPr algn="r" rtl="1">
              <a:buAutoNum type="arabicPeriod"/>
              <a:defRPr/>
            </a:pPr>
            <a:r>
              <a:rPr lang="ar-SY" sz="2400" b="1" dirty="0" smtClean="0">
                <a:latin typeface="Sakkal Majalla" panose="02000000000000000000" pitchFamily="2" charset="-78"/>
                <a:cs typeface="Sakkal Majalla" panose="02000000000000000000" pitchFamily="2" charset="-78"/>
              </a:rPr>
              <a:t>المذكرة التوجيهية </a:t>
            </a:r>
            <a:r>
              <a:rPr lang="ar-SY" sz="2400" b="1" dirty="0">
                <a:latin typeface="Sakkal Majalla" panose="02000000000000000000" pitchFamily="2" charset="-78"/>
                <a:cs typeface="Sakkal Majalla" panose="02000000000000000000" pitchFamily="2" charset="-78"/>
              </a:rPr>
              <a:t>بشأن المادة </a:t>
            </a:r>
            <a:r>
              <a:rPr lang="ar-SY" sz="2400" b="1" dirty="0" smtClean="0">
                <a:latin typeface="Sakkal Majalla" panose="02000000000000000000" pitchFamily="2" charset="-78"/>
                <a:cs typeface="Sakkal Majalla" panose="02000000000000000000" pitchFamily="2" charset="-78"/>
              </a:rPr>
              <a:t>18</a:t>
            </a:r>
          </a:p>
          <a:p>
            <a:pPr algn="r" rtl="1">
              <a:buAutoNum type="arabicPeriod"/>
              <a:defRPr/>
            </a:pPr>
            <a:endParaRPr lang="ar-SY" sz="2400" b="1" dirty="0" smtClean="0">
              <a:latin typeface="Sakkal Majalla" panose="02000000000000000000" pitchFamily="2" charset="-78"/>
              <a:cs typeface="Sakkal Majalla" panose="02000000000000000000" pitchFamily="2" charset="-78"/>
            </a:endParaRPr>
          </a:p>
          <a:p>
            <a:pPr algn="r" rtl="1">
              <a:buAutoNum type="arabicPeriod"/>
              <a:defRPr/>
            </a:pPr>
            <a:r>
              <a:rPr lang="ar-SY" sz="2400" b="1" dirty="0" smtClean="0">
                <a:latin typeface="Sakkal Majalla" panose="02000000000000000000" pitchFamily="2" charset="-78"/>
                <a:cs typeface="Sakkal Majalla" panose="02000000000000000000" pitchFamily="2" charset="-78"/>
              </a:rPr>
              <a:t>القواعد </a:t>
            </a:r>
            <a:r>
              <a:rPr lang="ar-SY" sz="2400" b="1" dirty="0">
                <a:latin typeface="Sakkal Majalla" panose="02000000000000000000" pitchFamily="2" charset="-78"/>
                <a:cs typeface="Sakkal Majalla" panose="02000000000000000000" pitchFamily="2" charset="-78"/>
              </a:rPr>
              <a:t>المحلية بشأن أوامر </a:t>
            </a:r>
            <a:r>
              <a:rPr lang="ar-SY" sz="2400" b="1" dirty="0" smtClean="0">
                <a:latin typeface="Sakkal Majalla" panose="02000000000000000000" pitchFamily="2" charset="-78"/>
                <a:cs typeface="Sakkal Majalla" panose="02000000000000000000" pitchFamily="2" charset="-78"/>
              </a:rPr>
              <a:t>إبراز البيانات (المادة 18)</a:t>
            </a:r>
          </a:p>
          <a:p>
            <a:pPr algn="r" rtl="1">
              <a:buAutoNum type="arabicPeriod"/>
              <a:defRPr/>
            </a:pPr>
            <a:endParaRPr lang="ar-SY" sz="2400" b="1" dirty="0" smtClean="0">
              <a:latin typeface="Sakkal Majalla" panose="02000000000000000000" pitchFamily="2" charset="-78"/>
              <a:cs typeface="Sakkal Majalla" panose="02000000000000000000" pitchFamily="2" charset="-78"/>
            </a:endParaRPr>
          </a:p>
          <a:p>
            <a:pPr algn="r" rtl="1">
              <a:buAutoNum type="arabicPeriod"/>
              <a:defRPr/>
            </a:pPr>
            <a:r>
              <a:rPr lang="ar-SY" sz="2400" b="1" dirty="0" smtClean="0">
                <a:latin typeface="Sakkal Majalla" panose="02000000000000000000" pitchFamily="2" charset="-78"/>
                <a:cs typeface="Sakkal Majalla" panose="02000000000000000000" pitchFamily="2" charset="-78"/>
              </a:rPr>
              <a:t>التعاون </a:t>
            </a:r>
            <a:r>
              <a:rPr lang="ar-SY" sz="2400" b="1" dirty="0">
                <a:latin typeface="Sakkal Majalla" panose="02000000000000000000" pitchFamily="2" charset="-78"/>
                <a:cs typeface="Sakkal Majalla" panose="02000000000000000000" pitchFamily="2" charset="-78"/>
              </a:rPr>
              <a:t>مع </a:t>
            </a:r>
            <a:r>
              <a:rPr lang="ar-SY" sz="2400" b="1" dirty="0" smtClean="0">
                <a:latin typeface="Sakkal Majalla" panose="02000000000000000000" pitchFamily="2" charset="-78"/>
                <a:cs typeface="Sakkal Majalla" panose="02000000000000000000" pitchFamily="2" charset="-78"/>
              </a:rPr>
              <a:t>مزودي الخدمات</a:t>
            </a:r>
            <a:r>
              <a:rPr lang="ar-SY" sz="2400" b="1" dirty="0">
                <a:latin typeface="Sakkal Majalla" panose="02000000000000000000" pitchFamily="2" charset="-78"/>
                <a:cs typeface="Sakkal Majalla" panose="02000000000000000000" pitchFamily="2" charset="-78"/>
              </a:rPr>
              <a:t>: التدابير </a:t>
            </a:r>
            <a:r>
              <a:rPr lang="ar-SY" sz="2400" b="1" dirty="0" smtClean="0">
                <a:latin typeface="Sakkal Majalla" panose="02000000000000000000" pitchFamily="2" charset="-78"/>
                <a:cs typeface="Sakkal Majalla" panose="02000000000000000000" pitchFamily="2" charset="-78"/>
              </a:rPr>
              <a:t>العملية</a:t>
            </a:r>
          </a:p>
          <a:p>
            <a:pPr algn="r" rtl="1">
              <a:buAutoNum type="arabicPeriod"/>
              <a:defRPr/>
            </a:pPr>
            <a:endParaRPr lang="ar-SY" sz="2400" b="1" dirty="0">
              <a:latin typeface="Sakkal Majalla" panose="02000000000000000000" pitchFamily="2" charset="-78"/>
              <a:cs typeface="Sakkal Majalla" panose="02000000000000000000" pitchFamily="2" charset="-78"/>
            </a:endParaRPr>
          </a:p>
          <a:p>
            <a:pPr algn="r" rtl="1">
              <a:buAutoNum type="arabicPeriod"/>
              <a:defRPr/>
            </a:pPr>
            <a:r>
              <a:rPr lang="ar-SY" sz="2400" b="1" dirty="0" smtClean="0">
                <a:latin typeface="Sakkal Majalla" panose="02000000000000000000" pitchFamily="2" charset="-78"/>
                <a:cs typeface="Sakkal Majalla" panose="02000000000000000000" pitchFamily="2" charset="-78"/>
              </a:rPr>
              <a:t>البروتوكول الملحق باتفاقية بودابست</a:t>
            </a:r>
            <a:endParaRPr lang="en-GB" sz="2400" b="1" dirty="0">
              <a:latin typeface="Sakkal Majalla" panose="02000000000000000000" pitchFamily="2" charset="-78"/>
              <a:cs typeface="Sakkal Majalla" panose="02000000000000000000" pitchFamily="2" charset="-78"/>
            </a:endParaRPr>
          </a:p>
          <a:p>
            <a:pPr marL="0" indent="0">
              <a:buNone/>
              <a:defRPr/>
            </a:pPr>
            <a:endParaRPr lang="en-GB" sz="2400" b="1" dirty="0">
              <a:latin typeface="Sakkal Majalla" panose="02000000000000000000" pitchFamily="2" charset="-78"/>
              <a:cs typeface="Sakkal Majalla" panose="02000000000000000000" pitchFamily="2" charset="-78"/>
            </a:endParaRPr>
          </a:p>
        </p:txBody>
      </p:sp>
      <p:sp>
        <p:nvSpPr>
          <p:cNvPr id="14" name="Rectangle 13"/>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2951" name="Rectangle 14"/>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9118E828-FAD9-7D48-9092-E67EEB13D39C}" type="slidenum">
              <a:rPr lang="en-US" sz="1200" b="1">
                <a:solidFill>
                  <a:srgbClr val="FFFFFF"/>
                </a:solidFill>
                <a:latin typeface="Verdana" charset="0"/>
                <a:cs typeface="Verdana" charset="0"/>
              </a:rPr>
              <a:pPr/>
              <a:t>21</a:t>
            </a:fld>
            <a:r>
              <a:rPr lang="en-US" sz="1200" b="1">
                <a:solidFill>
                  <a:srgbClr val="FFFFFF"/>
                </a:solidFill>
                <a:latin typeface="Verdana" charset="0"/>
                <a:cs typeface="Verdana" charset="0"/>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3971" name="TextBox 7"/>
          <p:cNvSpPr txBox="1">
            <a:spLocks noChangeArrowheads="1"/>
          </p:cNvSpPr>
          <p:nvPr/>
        </p:nvSpPr>
        <p:spPr bwMode="auto">
          <a:xfrm>
            <a:off x="1258813" y="188911"/>
            <a:ext cx="7632700" cy="1046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ar-SY" sz="4400" dirty="0" smtClean="0">
                <a:solidFill>
                  <a:schemeClr val="bg1"/>
                </a:solidFill>
                <a:latin typeface="Sakkal Majalla" panose="02000000000000000000" pitchFamily="2" charset="-78"/>
                <a:cs typeface="Sakkal Majalla" panose="02000000000000000000" pitchFamily="2" charset="-78"/>
              </a:rPr>
              <a:t>الحل 1. </a:t>
            </a:r>
            <a:r>
              <a:rPr lang="ar-SY" sz="4400" b="1" dirty="0">
                <a:solidFill>
                  <a:schemeClr val="bg1"/>
                </a:solidFill>
                <a:latin typeface="Sakkal Majalla" panose="02000000000000000000" pitchFamily="2" charset="-78"/>
                <a:cs typeface="Sakkal Majalla" panose="02000000000000000000" pitchFamily="2" charset="-78"/>
              </a:rPr>
              <a:t>مساعدة قانونية متبادلة أكثر فعالية</a:t>
            </a:r>
          </a:p>
          <a:p>
            <a:pPr algn="r"/>
            <a:endParaRPr lang="en-GB" sz="1800" dirty="0">
              <a:solidFill>
                <a:schemeClr val="bg1"/>
              </a:solidFill>
              <a:latin typeface="Verdana" charset="0"/>
              <a:cs typeface="Verdana" charset="0"/>
            </a:endParaRPr>
          </a:p>
        </p:txBody>
      </p:sp>
      <p:pic>
        <p:nvPicPr>
          <p:cNvPr id="8397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3973" name="Content Placeholder 12"/>
          <p:cNvSpPr>
            <a:spLocks noGrp="1"/>
          </p:cNvSpPr>
          <p:nvPr>
            <p:ph idx="1"/>
          </p:nvPr>
        </p:nvSpPr>
        <p:spPr>
          <a:xfrm>
            <a:off x="457200" y="1773238"/>
            <a:ext cx="8229600" cy="3847207"/>
          </a:xfrm>
          <a:ln>
            <a:solidFill>
              <a:schemeClr val="accent1"/>
            </a:solidFill>
            <a:miter lim="800000"/>
            <a:headEnd/>
            <a:tailEnd/>
          </a:ln>
        </p:spPr>
        <p:txBody>
          <a:bodyPr>
            <a:spAutoFit/>
          </a:bodyPr>
          <a:lstStyle/>
          <a:p>
            <a:pPr algn="r" rtl="1">
              <a:spcBef>
                <a:spcPts val="1200"/>
              </a:spcBef>
              <a:spcAft>
                <a:spcPts val="1200"/>
              </a:spcAft>
              <a:buFont typeface="Wingdings" charset="0"/>
              <a:buChar char="§"/>
            </a:pPr>
            <a:r>
              <a:rPr lang="ar-SY" sz="2000" dirty="0" smtClean="0">
                <a:latin typeface="Sakkal Majalla" panose="02000000000000000000" pitchFamily="2" charset="-78"/>
                <a:ea typeface="MS PGothic" charset="0"/>
                <a:cs typeface="Sakkal Majalla" panose="02000000000000000000" pitchFamily="2" charset="-78"/>
              </a:rPr>
              <a:t>تنفيذ التدابير القانونية والعملية </a:t>
            </a:r>
            <a:r>
              <a:rPr lang="ar-SY" sz="2000" dirty="0" smtClean="0">
                <a:latin typeface="Sakkal Majalla" panose="02000000000000000000" pitchFamily="2" charset="-78"/>
                <a:ea typeface="MS PGothic" charset="0"/>
                <a:cs typeface="Sakkal Majalla" panose="02000000000000000000" pitchFamily="2" charset="-78"/>
                <a:sym typeface="Wingdings"/>
              </a:rPr>
              <a:t> التوصيات 1- 15 من تقرير تقييم لجنة اتفاقية الجريمة الإلكترونية بشأن المساعدة القانونية المتبادلة على المستويات الوطنية</a:t>
            </a:r>
            <a:endParaRPr lang="ar-SY" sz="2000" dirty="0" smtClean="0">
              <a:latin typeface="Sakkal Majalla" panose="02000000000000000000" pitchFamily="2" charset="-78"/>
              <a:ea typeface="MS PGothic" charset="0"/>
              <a:cs typeface="Sakkal Majalla" panose="02000000000000000000" pitchFamily="2" charset="-78"/>
            </a:endParaRPr>
          </a:p>
          <a:p>
            <a:pPr lvl="1" algn="r" rtl="1">
              <a:spcBef>
                <a:spcPts val="600"/>
              </a:spcBef>
              <a:spcAft>
                <a:spcPts val="600"/>
              </a:spcAft>
            </a:pPr>
            <a:r>
              <a:rPr lang="ar-SY" sz="1600" dirty="0" smtClean="0">
                <a:latin typeface="Sakkal Majalla" panose="02000000000000000000" pitchFamily="2" charset="-78"/>
                <a:ea typeface="ＭＳ Ｐゴシック" charset="0"/>
                <a:cs typeface="Sakkal Majalla" panose="02000000000000000000" pitchFamily="2" charset="-78"/>
              </a:rPr>
              <a:t>المزيد من الموارد والتدريب</a:t>
            </a:r>
          </a:p>
          <a:p>
            <a:pPr lvl="1" algn="r" rtl="1">
              <a:spcBef>
                <a:spcPts val="600"/>
              </a:spcBef>
              <a:spcAft>
                <a:spcPts val="600"/>
              </a:spcAft>
            </a:pPr>
            <a:r>
              <a:rPr lang="ar-SY" sz="1600" dirty="0" smtClean="0">
                <a:latin typeface="Sakkal Majalla" panose="02000000000000000000" pitchFamily="2" charset="-78"/>
                <a:ea typeface="ＭＳ Ｐゴシック" charset="0"/>
                <a:cs typeface="Sakkal Majalla" panose="02000000000000000000" pitchFamily="2" charset="-78"/>
              </a:rPr>
              <a:t>الإرسال الإلكتروني للطلبات</a:t>
            </a:r>
          </a:p>
          <a:p>
            <a:pPr lvl="1" algn="r" rtl="1">
              <a:spcBef>
                <a:spcPts val="600"/>
              </a:spcBef>
              <a:spcAft>
                <a:spcPts val="600"/>
              </a:spcAft>
            </a:pPr>
            <a:r>
              <a:rPr lang="ar-SY" sz="1600" dirty="0" smtClean="0">
                <a:latin typeface="Sakkal Majalla" panose="02000000000000000000" pitchFamily="2" charset="-78"/>
                <a:ea typeface="ＭＳ Ｐゴシック" charset="0"/>
                <a:cs typeface="Sakkal Majalla" panose="02000000000000000000" pitchFamily="2" charset="-78"/>
              </a:rPr>
              <a:t>تبسيط الإجراءات</a:t>
            </a:r>
          </a:p>
          <a:p>
            <a:pPr lvl="1" algn="r" rtl="1">
              <a:spcBef>
                <a:spcPts val="600"/>
              </a:spcBef>
              <a:spcAft>
                <a:spcPts val="600"/>
              </a:spcAft>
            </a:pPr>
            <a:r>
              <a:rPr lang="ar-SY" sz="1600" dirty="0" smtClean="0">
                <a:latin typeface="Sakkal Majalla" panose="02000000000000000000" pitchFamily="2" charset="-78"/>
                <a:ea typeface="ＭＳ Ｐゴシック" charset="0"/>
                <a:cs typeface="Sakkal Majalla" panose="02000000000000000000" pitchFamily="2" charset="-78"/>
              </a:rPr>
              <a:t>إلخ.</a:t>
            </a:r>
            <a:endParaRPr lang="ar-SY" sz="1600" dirty="0" smtClean="0">
              <a:latin typeface="Sakkal Majalla" panose="02000000000000000000" pitchFamily="2" charset="-78"/>
              <a:ea typeface="ＭＳ Ｐゴシック" charset="0"/>
              <a:cs typeface="Sakkal Majalla" panose="02000000000000000000" pitchFamily="2" charset="-78"/>
            </a:endParaRPr>
          </a:p>
          <a:p>
            <a:pPr algn="r" rtl="1">
              <a:spcBef>
                <a:spcPts val="1200"/>
              </a:spcBef>
              <a:spcAft>
                <a:spcPts val="1200"/>
              </a:spcAft>
              <a:buFont typeface="Wingdings" charset="0"/>
              <a:buChar char="§"/>
            </a:pPr>
            <a:r>
              <a:rPr lang="ar-SY" sz="2000" dirty="0" smtClean="0">
                <a:latin typeface="Sakkal Majalla" panose="02000000000000000000" pitchFamily="2" charset="-78"/>
                <a:ea typeface="MS PGothic" charset="0"/>
                <a:cs typeface="Sakkal Majalla" panose="02000000000000000000" pitchFamily="2" charset="-78"/>
              </a:rPr>
              <a:t>على الدول وضع إجراءات طارئة للحصول على البيانات في أنظمتها للمساعدة القانونية المتبادلة</a:t>
            </a:r>
          </a:p>
          <a:p>
            <a:pPr algn="r" rtl="1">
              <a:spcBef>
                <a:spcPts val="1200"/>
              </a:spcBef>
              <a:spcAft>
                <a:spcPts val="1200"/>
              </a:spcAft>
              <a:buFont typeface="Wingdings" charset="0"/>
              <a:buChar char="§"/>
            </a:pPr>
            <a:r>
              <a:rPr lang="ar-SY" sz="2000" b="1" dirty="0" smtClean="0">
                <a:latin typeface="Sakkal Majalla" panose="02000000000000000000" pitchFamily="2" charset="-78"/>
                <a:ea typeface="MS PGothic" charset="0"/>
                <a:cs typeface="Sakkal Majalla" panose="02000000000000000000" pitchFamily="2" charset="-78"/>
              </a:rPr>
              <a:t>على الدول تيسير الولوج إلى المعلومات عن المشترك في قوانينها الوطنية </a:t>
            </a:r>
            <a:r>
              <a:rPr lang="ar-SY" sz="2000" dirty="0" smtClean="0">
                <a:latin typeface="Sakkal Majalla" panose="02000000000000000000" pitchFamily="2" charset="-78"/>
                <a:ea typeface="MS PGothic" charset="0"/>
                <a:cs typeface="Sakkal Majalla" panose="02000000000000000000" pitchFamily="2" charset="-78"/>
              </a:rPr>
              <a:t>(إعمال تام للمادة 18 من اتفاقية بودابست)</a:t>
            </a:r>
            <a:endParaRPr lang="ar-SY" sz="2000" b="1" dirty="0" smtClean="0">
              <a:latin typeface="Sakkal Majalla" panose="02000000000000000000" pitchFamily="2" charset="-78"/>
              <a:ea typeface="MS PGothic" charset="0"/>
              <a:cs typeface="Sakkal Majalla" panose="02000000000000000000" pitchFamily="2" charset="-78"/>
            </a:endParaRP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3975"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D1B745BC-1DBC-0F4A-815D-C0BD4E3DE53F}" type="slidenum">
              <a:rPr lang="en-US" sz="1200" b="1">
                <a:solidFill>
                  <a:srgbClr val="FFFFFF"/>
                </a:solidFill>
                <a:latin typeface="Verdana" charset="0"/>
                <a:cs typeface="Verdana" charset="0"/>
              </a:rPr>
              <a:pPr/>
              <a:t>22</a:t>
            </a:fld>
            <a:r>
              <a:rPr lang="en-US" sz="1200" b="1">
                <a:solidFill>
                  <a:srgbClr val="FFFFFF"/>
                </a:solidFill>
                <a:latin typeface="Verdana" charset="0"/>
                <a:cs typeface="Verdana" charset="0"/>
              </a:rPr>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4995" name="TextBox 7"/>
          <p:cNvSpPr txBox="1">
            <a:spLocks noChangeArrowheads="1"/>
          </p:cNvSpPr>
          <p:nvPr/>
        </p:nvSpPr>
        <p:spPr bwMode="auto">
          <a:xfrm>
            <a:off x="1403350" y="188913"/>
            <a:ext cx="76327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ar-SY" sz="4000" dirty="0" smtClean="0">
                <a:solidFill>
                  <a:schemeClr val="bg1"/>
                </a:solidFill>
                <a:latin typeface="Sakkal Majalla" panose="02000000000000000000" pitchFamily="2" charset="-78"/>
                <a:cs typeface="Sakkal Majalla" panose="02000000000000000000" pitchFamily="2" charset="-78"/>
              </a:rPr>
              <a:t>الحل 2. </a:t>
            </a:r>
            <a:r>
              <a:rPr lang="ar-SY" sz="4000" b="1" dirty="0">
                <a:solidFill>
                  <a:schemeClr val="bg1"/>
                </a:solidFill>
                <a:latin typeface="Sakkal Majalla" panose="02000000000000000000" pitchFamily="2" charset="-78"/>
                <a:cs typeface="Sakkal Majalla" panose="02000000000000000000" pitchFamily="2" charset="-78"/>
              </a:rPr>
              <a:t>المذكرة التوجيهية بشأن المادة </a:t>
            </a:r>
            <a:r>
              <a:rPr lang="ar-SY" sz="4000" b="1" dirty="0" smtClean="0">
                <a:solidFill>
                  <a:schemeClr val="bg1"/>
                </a:solidFill>
                <a:latin typeface="Sakkal Majalla" panose="02000000000000000000" pitchFamily="2" charset="-78"/>
                <a:cs typeface="Sakkal Majalla" panose="02000000000000000000" pitchFamily="2" charset="-78"/>
              </a:rPr>
              <a:t>18</a:t>
            </a:r>
            <a:endParaRPr lang="ar-SY" sz="4000" b="1" dirty="0">
              <a:solidFill>
                <a:schemeClr val="bg1"/>
              </a:solidFill>
              <a:latin typeface="Sakkal Majalla" panose="02000000000000000000" pitchFamily="2" charset="-78"/>
              <a:cs typeface="Sakkal Majalla" panose="02000000000000000000" pitchFamily="2" charset="-78"/>
            </a:endParaRPr>
          </a:p>
        </p:txBody>
      </p:sp>
      <p:pic>
        <p:nvPicPr>
          <p:cNvPr id="84996"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Content Placeholder 12"/>
          <p:cNvSpPr txBox="1">
            <a:spLocks noGrp="1"/>
          </p:cNvSpPr>
          <p:nvPr>
            <p:ph idx="1"/>
          </p:nvPr>
        </p:nvSpPr>
        <p:spPr>
          <a:xfrm>
            <a:off x="457200" y="2028825"/>
            <a:ext cx="8229600" cy="4154984"/>
          </a:xfrm>
          <a:ln>
            <a:solidFill>
              <a:schemeClr val="accent1"/>
            </a:solidFill>
          </a:ln>
        </p:spPr>
        <p:txBody>
          <a:bodyPr rtlCol="0">
            <a:spAutoFit/>
          </a:bodyPr>
          <a:lstStyle/>
          <a:p>
            <a:pPr algn="just" rtl="1">
              <a:spcBef>
                <a:spcPts val="1200"/>
              </a:spcBef>
              <a:spcAft>
                <a:spcPts val="1200"/>
              </a:spcAft>
              <a:buFont typeface="Wingdings" panose="05000000000000000000" pitchFamily="2" charset="2"/>
              <a:buChar char="§"/>
              <a:defRPr/>
            </a:pPr>
            <a:r>
              <a:rPr lang="ar-SY" sz="2800" dirty="0" smtClean="0">
                <a:latin typeface="Sakkal Majalla" panose="02000000000000000000" pitchFamily="2" charset="-78"/>
                <a:cs typeface="Sakkal Majalla" panose="02000000000000000000" pitchFamily="2" charset="-78"/>
              </a:rPr>
              <a:t>الملاحظة التوجيهية حول المادة 18 من اتفاقية بودابست بشأن تقديم المعلومات عن المشترك:</a:t>
            </a:r>
          </a:p>
          <a:p>
            <a:pPr marL="809625" algn="just" rtl="1">
              <a:spcBef>
                <a:spcPts val="1200"/>
              </a:spcBef>
              <a:spcAft>
                <a:spcPts val="1200"/>
              </a:spcAft>
              <a:buFont typeface="Wingdings" panose="05000000000000000000" pitchFamily="2" charset="2"/>
              <a:buChar char="§"/>
              <a:defRPr/>
            </a:pPr>
            <a:r>
              <a:rPr lang="ar-SY" sz="2800" dirty="0" smtClean="0">
                <a:latin typeface="Sakkal Majalla" panose="02000000000000000000" pitchFamily="2" charset="-78"/>
                <a:cs typeface="Sakkal Majalla" panose="02000000000000000000" pitchFamily="2" charset="-78"/>
              </a:rPr>
              <a:t>أوامر إبراز البيانات المحلية </a:t>
            </a:r>
            <a:r>
              <a:rPr lang="ar-SY" sz="2800" b="1" dirty="0" smtClean="0">
                <a:latin typeface="Sakkal Majalla" panose="02000000000000000000" pitchFamily="2" charset="-78"/>
                <a:cs typeface="Sakkal Majalla" panose="02000000000000000000" pitchFamily="2" charset="-78"/>
              </a:rPr>
              <a:t>إذا كان مزود الخدمة متواجدا في أراضي دولة طرف حتى إن كان البيانات مخزنة في ولاية قضائية أخرى </a:t>
            </a:r>
            <a:r>
              <a:rPr lang="ar-SY" sz="2800" dirty="0" smtClean="0">
                <a:latin typeface="Sakkal Majalla" panose="02000000000000000000" pitchFamily="2" charset="-78"/>
                <a:cs typeface="Sakkal Majalla" panose="02000000000000000000" pitchFamily="2" charset="-78"/>
              </a:rPr>
              <a:t>(المادة 18.1.أ)</a:t>
            </a:r>
          </a:p>
          <a:p>
            <a:pPr marL="809625" algn="just" rtl="1">
              <a:spcBef>
                <a:spcPts val="1200"/>
              </a:spcBef>
              <a:spcAft>
                <a:spcPts val="1200"/>
              </a:spcAft>
              <a:buFont typeface="Wingdings" panose="05000000000000000000" pitchFamily="2" charset="2"/>
              <a:buChar char="§"/>
              <a:defRPr/>
            </a:pPr>
            <a:r>
              <a:rPr lang="ar-SY" sz="2800" dirty="0">
                <a:latin typeface="Sakkal Majalla" panose="02000000000000000000" pitchFamily="2" charset="-78"/>
                <a:cs typeface="Sakkal Majalla" panose="02000000000000000000" pitchFamily="2" charset="-78"/>
              </a:rPr>
              <a:t>أوامر إبراز </a:t>
            </a:r>
            <a:r>
              <a:rPr lang="ar-SY" sz="2800" dirty="0" smtClean="0">
                <a:latin typeface="Sakkal Majalla" panose="02000000000000000000" pitchFamily="2" charset="-78"/>
                <a:cs typeface="Sakkal Majalla" panose="02000000000000000000" pitchFamily="2" charset="-78"/>
              </a:rPr>
              <a:t>البيانات الخاصة بالمعلومات عن المشترك </a:t>
            </a:r>
            <a:r>
              <a:rPr lang="ar-SY" sz="2800" b="1" dirty="0">
                <a:latin typeface="Sakkal Majalla" panose="02000000000000000000" pitchFamily="2" charset="-78"/>
                <a:cs typeface="Sakkal Majalla" panose="02000000000000000000" pitchFamily="2" charset="-78"/>
              </a:rPr>
              <a:t>إذا كان مزود الخدمة </a:t>
            </a:r>
            <a:r>
              <a:rPr lang="ar-SY" sz="2800" b="1" dirty="0" smtClean="0">
                <a:latin typeface="Sakkal Majalla" panose="02000000000000000000" pitchFamily="2" charset="-78"/>
                <a:cs typeface="Sakkal Majalla" panose="02000000000000000000" pitchFamily="2" charset="-78"/>
              </a:rPr>
              <a:t>غير متواجد بالضرورة </a:t>
            </a:r>
            <a:r>
              <a:rPr lang="ar-SY" sz="2800" b="1" dirty="0">
                <a:latin typeface="Sakkal Majalla" panose="02000000000000000000" pitchFamily="2" charset="-78"/>
                <a:cs typeface="Sakkal Majalla" panose="02000000000000000000" pitchFamily="2" charset="-78"/>
              </a:rPr>
              <a:t>في أراضي دولة طرف </a:t>
            </a:r>
            <a:r>
              <a:rPr lang="ar-SY" sz="2800" b="1" dirty="0" smtClean="0">
                <a:latin typeface="Sakkal Majalla" panose="02000000000000000000" pitchFamily="2" charset="-78"/>
                <a:cs typeface="Sakkal Majalla" panose="02000000000000000000" pitchFamily="2" charset="-78"/>
              </a:rPr>
              <a:t>لكنه يقدم خدماته في أراضي الدولة الطرف </a:t>
            </a:r>
            <a:r>
              <a:rPr lang="ar-SY" sz="2800" dirty="0" smtClean="0">
                <a:latin typeface="Sakkal Majalla" panose="02000000000000000000" pitchFamily="2" charset="-78"/>
                <a:cs typeface="Sakkal Majalla" panose="02000000000000000000" pitchFamily="2" charset="-78"/>
              </a:rPr>
              <a:t>(</a:t>
            </a:r>
            <a:r>
              <a:rPr lang="ar-SY" sz="2800" dirty="0">
                <a:latin typeface="Sakkal Majalla" panose="02000000000000000000" pitchFamily="2" charset="-78"/>
                <a:cs typeface="Sakkal Majalla" panose="02000000000000000000" pitchFamily="2" charset="-78"/>
              </a:rPr>
              <a:t>المادة </a:t>
            </a:r>
            <a:r>
              <a:rPr lang="ar-SY" sz="2800" dirty="0" smtClean="0">
                <a:latin typeface="Sakkal Majalla" panose="02000000000000000000" pitchFamily="2" charset="-78"/>
                <a:cs typeface="Sakkal Majalla" panose="02000000000000000000" pitchFamily="2" charset="-78"/>
              </a:rPr>
              <a:t>18.1.ب)</a:t>
            </a:r>
            <a:endParaRPr lang="ar-SY" sz="2800" dirty="0" smtClean="0">
              <a:latin typeface="Sakkal Majalla" panose="02000000000000000000" pitchFamily="2" charset="-78"/>
              <a:cs typeface="Sakkal Majalla" panose="02000000000000000000" pitchFamily="2" charset="-78"/>
            </a:endParaRP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4999"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B805A223-A6AD-6C4F-B17C-019B8AE10AD3}" type="slidenum">
              <a:rPr lang="en-US" sz="1200" b="1">
                <a:solidFill>
                  <a:srgbClr val="FFFFFF"/>
                </a:solidFill>
                <a:latin typeface="Verdana" charset="0"/>
                <a:cs typeface="Verdana" charset="0"/>
              </a:rPr>
              <a:pPr/>
              <a:t>23</a:t>
            </a:fld>
            <a:r>
              <a:rPr lang="en-US" sz="1200" b="1">
                <a:solidFill>
                  <a:srgbClr val="FFFFFF"/>
                </a:solidFill>
                <a:latin typeface="Verdana" charset="0"/>
                <a:cs typeface="Verdana" charset="0"/>
              </a:rPr>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6019" name="TextBox 7"/>
          <p:cNvSpPr txBox="1">
            <a:spLocks noChangeArrowheads="1"/>
          </p:cNvSpPr>
          <p:nvPr/>
        </p:nvSpPr>
        <p:spPr bwMode="auto">
          <a:xfrm>
            <a:off x="1403350" y="188913"/>
            <a:ext cx="76327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ar-SY" sz="4000" dirty="0" smtClean="0">
                <a:solidFill>
                  <a:schemeClr val="bg1"/>
                </a:solidFill>
                <a:latin typeface="Sakkal Majalla" panose="02000000000000000000" pitchFamily="2" charset="-78"/>
                <a:cs typeface="Sakkal Majalla" panose="02000000000000000000" pitchFamily="2" charset="-78"/>
              </a:rPr>
              <a:t>الحل 3. </a:t>
            </a:r>
            <a:r>
              <a:rPr lang="ar-SY" sz="4000" b="1" dirty="0">
                <a:solidFill>
                  <a:schemeClr val="bg1"/>
                </a:solidFill>
                <a:latin typeface="Sakkal Majalla" panose="02000000000000000000" pitchFamily="2" charset="-78"/>
                <a:cs typeface="Sakkal Majalla" panose="02000000000000000000" pitchFamily="2" charset="-78"/>
              </a:rPr>
              <a:t>القواعد المحلية بشأن أوامر إبراز البيانات </a:t>
            </a:r>
          </a:p>
        </p:txBody>
      </p:sp>
      <p:pic>
        <p:nvPicPr>
          <p:cNvPr id="86020"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6021" name="Content Placeholder 12"/>
          <p:cNvSpPr>
            <a:spLocks noGrp="1"/>
          </p:cNvSpPr>
          <p:nvPr>
            <p:ph idx="1"/>
          </p:nvPr>
        </p:nvSpPr>
        <p:spPr>
          <a:xfrm>
            <a:off x="457200" y="2693988"/>
            <a:ext cx="8229600" cy="2431435"/>
          </a:xfrm>
          <a:ln>
            <a:solidFill>
              <a:schemeClr val="accent1"/>
            </a:solidFill>
            <a:miter lim="800000"/>
            <a:headEnd/>
            <a:tailEnd/>
          </a:ln>
        </p:spPr>
        <p:txBody>
          <a:bodyPr>
            <a:spAutoFit/>
          </a:bodyPr>
          <a:lstStyle/>
          <a:p>
            <a:pPr algn="r" rtl="1">
              <a:spcBef>
                <a:spcPts val="1200"/>
              </a:spcBef>
              <a:spcAft>
                <a:spcPts val="1200"/>
              </a:spcAft>
              <a:buFont typeface="Wingdings" charset="0"/>
              <a:buChar char="§"/>
            </a:pPr>
            <a:r>
              <a:rPr lang="ar-SY" sz="2800" dirty="0" smtClean="0">
                <a:latin typeface="Sakkal Majalla" panose="02000000000000000000" pitchFamily="2" charset="-78"/>
                <a:ea typeface="MS PGothic" charset="0"/>
                <a:cs typeface="Sakkal Majalla" panose="02000000000000000000" pitchFamily="2" charset="-78"/>
              </a:rPr>
              <a:t>التنفيذ السليم للمادة 18 على المستويات الوطنية</a:t>
            </a:r>
          </a:p>
          <a:p>
            <a:pPr algn="r" rtl="1">
              <a:spcBef>
                <a:spcPts val="1200"/>
              </a:spcBef>
              <a:spcAft>
                <a:spcPts val="1200"/>
              </a:spcAft>
              <a:buFont typeface="Wingdings" charset="0"/>
              <a:buChar char="§"/>
            </a:pPr>
            <a:r>
              <a:rPr lang="ar-SY" sz="2800" b="1" dirty="0" smtClean="0">
                <a:latin typeface="Sakkal Majalla" panose="02000000000000000000" pitchFamily="2" charset="-78"/>
                <a:ea typeface="MS PGothic" charset="0"/>
                <a:cs typeface="Sakkal Majalla" panose="02000000000000000000" pitchFamily="2" charset="-78"/>
              </a:rPr>
              <a:t>نظام أخف لتقديم المعلومات عن المشترك </a:t>
            </a:r>
            <a:r>
              <a:rPr lang="ar-SY" sz="2800" dirty="0" smtClean="0">
                <a:latin typeface="Sakkal Majalla" panose="02000000000000000000" pitchFamily="2" charset="-78"/>
                <a:ea typeface="MS PGothic" charset="0"/>
                <a:cs typeface="Sakkal Majalla" panose="02000000000000000000" pitchFamily="2" charset="-78"/>
              </a:rPr>
              <a:t>(مقارنة ببيانات الحركة وبيانات المحتوى)</a:t>
            </a:r>
            <a:endParaRPr lang="ar-SY" sz="2800" b="1" dirty="0" smtClean="0">
              <a:latin typeface="Sakkal Majalla" panose="02000000000000000000" pitchFamily="2" charset="-78"/>
              <a:ea typeface="MS PGothic" charset="0"/>
              <a:cs typeface="Sakkal Majalla" panose="02000000000000000000" pitchFamily="2" charset="-78"/>
            </a:endParaRPr>
          </a:p>
          <a:p>
            <a:pPr algn="r" rtl="1">
              <a:spcBef>
                <a:spcPts val="1200"/>
              </a:spcBef>
              <a:spcAft>
                <a:spcPts val="1200"/>
              </a:spcAft>
              <a:buFont typeface="Wingdings" charset="0"/>
              <a:buChar char="§"/>
            </a:pPr>
            <a:r>
              <a:rPr lang="ar-SY" sz="2800" dirty="0" smtClean="0">
                <a:latin typeface="Sakkal Majalla" panose="02000000000000000000" pitchFamily="2" charset="-78"/>
                <a:ea typeface="MS PGothic" charset="0"/>
                <a:cs typeface="Sakkal Majalla" panose="02000000000000000000" pitchFamily="2" charset="-78"/>
              </a:rPr>
              <a:t>استخدام المعلومات المحصل عليها كأدلة في الإجراءات/الدعاوى الجنائية</a:t>
            </a: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6023"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87044967-BDA1-C946-9635-D77A72C44381}" type="slidenum">
              <a:rPr lang="en-US" sz="1200" b="1">
                <a:solidFill>
                  <a:srgbClr val="FFFFFF"/>
                </a:solidFill>
                <a:latin typeface="Verdana" charset="0"/>
                <a:cs typeface="Verdana" charset="0"/>
              </a:rPr>
              <a:pPr/>
              <a:t>24</a:t>
            </a:fld>
            <a:r>
              <a:rPr lang="en-US" sz="1200" b="1">
                <a:solidFill>
                  <a:srgbClr val="FFFFFF"/>
                </a:solidFill>
                <a:latin typeface="Verdana" charset="0"/>
                <a:cs typeface="Verdana" charset="0"/>
              </a:rPr>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7043" name="TextBox 7"/>
          <p:cNvSpPr txBox="1">
            <a:spLocks noChangeArrowheads="1"/>
          </p:cNvSpPr>
          <p:nvPr/>
        </p:nvSpPr>
        <p:spPr bwMode="auto">
          <a:xfrm>
            <a:off x="1403350" y="188913"/>
            <a:ext cx="76327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a:r>
              <a:rPr lang="ar-SY" sz="3600" dirty="0" smtClean="0">
                <a:solidFill>
                  <a:schemeClr val="bg1"/>
                </a:solidFill>
                <a:latin typeface="Sakkal Majalla" panose="02000000000000000000" pitchFamily="2" charset="-78"/>
                <a:cs typeface="Sakkal Majalla" panose="02000000000000000000" pitchFamily="2" charset="-78"/>
              </a:rPr>
              <a:t>الحل 4. </a:t>
            </a:r>
            <a:r>
              <a:rPr lang="ar-SY" sz="3600" b="1" dirty="0">
                <a:solidFill>
                  <a:schemeClr val="bg1"/>
                </a:solidFill>
                <a:latin typeface="Sakkal Majalla" panose="02000000000000000000" pitchFamily="2" charset="-78"/>
                <a:cs typeface="Sakkal Majalla" panose="02000000000000000000" pitchFamily="2" charset="-78"/>
              </a:rPr>
              <a:t>التعاون مع مزودي الخدمات: التدابير </a:t>
            </a:r>
            <a:r>
              <a:rPr lang="ar-SY" sz="3600" b="1" dirty="0" smtClean="0">
                <a:solidFill>
                  <a:schemeClr val="bg1"/>
                </a:solidFill>
                <a:latin typeface="Sakkal Majalla" panose="02000000000000000000" pitchFamily="2" charset="-78"/>
                <a:cs typeface="Sakkal Majalla" panose="02000000000000000000" pitchFamily="2" charset="-78"/>
              </a:rPr>
              <a:t>العملية</a:t>
            </a:r>
            <a:endParaRPr lang="ar-SY" sz="3600" b="1" dirty="0">
              <a:solidFill>
                <a:schemeClr val="bg1"/>
              </a:solidFill>
              <a:latin typeface="Sakkal Majalla" panose="02000000000000000000" pitchFamily="2" charset="-78"/>
              <a:cs typeface="Sakkal Majalla" panose="02000000000000000000" pitchFamily="2" charset="-78"/>
            </a:endParaRPr>
          </a:p>
        </p:txBody>
      </p:sp>
      <p:pic>
        <p:nvPicPr>
          <p:cNvPr id="87044"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Content Placeholder 12"/>
          <p:cNvSpPr txBox="1">
            <a:spLocks noGrp="1"/>
          </p:cNvSpPr>
          <p:nvPr>
            <p:ph idx="1"/>
          </p:nvPr>
        </p:nvSpPr>
        <p:spPr>
          <a:xfrm>
            <a:off x="457200" y="1905000"/>
            <a:ext cx="8229600" cy="3908762"/>
          </a:xfrm>
          <a:ln>
            <a:solidFill>
              <a:schemeClr val="accent1"/>
            </a:solidFill>
          </a:ln>
        </p:spPr>
        <p:txBody>
          <a:bodyPr rtlCol="0">
            <a:spAutoFit/>
          </a:bodyPr>
          <a:lstStyle/>
          <a:p>
            <a:pPr marL="0" indent="0" algn="r" rtl="1">
              <a:spcBef>
                <a:spcPts val="1200"/>
              </a:spcBef>
              <a:spcAft>
                <a:spcPts val="1200"/>
              </a:spcAft>
              <a:buNone/>
              <a:defRPr/>
            </a:pPr>
            <a:r>
              <a:rPr lang="ar-SY" sz="2400" dirty="0">
                <a:latin typeface="Sakkal Majalla" panose="02000000000000000000" pitchFamily="2" charset="-78"/>
                <a:cs typeface="Sakkal Majalla" panose="02000000000000000000" pitchFamily="2" charset="-78"/>
              </a:rPr>
              <a:t>في انتظار </a:t>
            </a:r>
            <a:r>
              <a:rPr lang="ar-SY" sz="2400" dirty="0" smtClean="0">
                <a:latin typeface="Sakkal Majalla" panose="02000000000000000000" pitchFamily="2" charset="-78"/>
                <a:cs typeface="Sakkal Majalla" panose="02000000000000000000" pitchFamily="2" charset="-78"/>
              </a:rPr>
              <a:t>حلول أطول أمدا:</a:t>
            </a:r>
            <a:endParaRPr lang="ar-SY" sz="2400" dirty="0">
              <a:latin typeface="Sakkal Majalla" panose="02000000000000000000" pitchFamily="2" charset="-78"/>
              <a:cs typeface="Sakkal Majalla" panose="02000000000000000000" pitchFamily="2" charset="-78"/>
            </a:endParaRPr>
          </a:p>
          <a:p>
            <a:pPr algn="r" rtl="1">
              <a:spcBef>
                <a:spcPts val="1200"/>
              </a:spcBef>
              <a:spcAft>
                <a:spcPts val="1200"/>
              </a:spcAft>
              <a:buFont typeface="Wingdings" panose="05000000000000000000" pitchFamily="2" charset="2"/>
              <a:buChar char="§"/>
              <a:defRPr/>
            </a:pPr>
            <a:r>
              <a:rPr lang="ar-SY" sz="2400" dirty="0" smtClean="0">
                <a:latin typeface="Sakkal Majalla" panose="02000000000000000000" pitchFamily="2" charset="-78"/>
                <a:cs typeface="Sakkal Majalla" panose="02000000000000000000" pitchFamily="2" charset="-78"/>
              </a:rPr>
              <a:t>تدابير </a:t>
            </a:r>
            <a:r>
              <a:rPr lang="ar-SY" sz="2400" dirty="0">
                <a:latin typeface="Sakkal Majalla" panose="02000000000000000000" pitchFamily="2" charset="-78"/>
                <a:cs typeface="Sakkal Majalla" panose="02000000000000000000" pitchFamily="2" charset="-78"/>
              </a:rPr>
              <a:t>عملية </a:t>
            </a:r>
            <a:r>
              <a:rPr lang="ar-SY" sz="2400" dirty="0" smtClean="0">
                <a:latin typeface="Sakkal Majalla" panose="02000000000000000000" pitchFamily="2" charset="-78"/>
                <a:cs typeface="Sakkal Majalla" panose="02000000000000000000" pitchFamily="2" charset="-78"/>
              </a:rPr>
              <a:t>من أجل </a:t>
            </a:r>
            <a:r>
              <a:rPr lang="ar-SY" sz="2400" b="1" dirty="0" smtClean="0">
                <a:latin typeface="Sakkal Majalla" panose="02000000000000000000" pitchFamily="2" charset="-78"/>
                <a:cs typeface="Sakkal Majalla" panose="02000000000000000000" pitchFamily="2" charset="-78"/>
              </a:rPr>
              <a:t>تيسير </a:t>
            </a:r>
            <a:r>
              <a:rPr lang="ar-SY" sz="2400" b="1" dirty="0">
                <a:latin typeface="Sakkal Majalla" panose="02000000000000000000" pitchFamily="2" charset="-78"/>
                <a:cs typeface="Sakkal Majalla" panose="02000000000000000000" pitchFamily="2" charset="-78"/>
              </a:rPr>
              <a:t>التعاون </a:t>
            </a:r>
            <a:r>
              <a:rPr lang="ar-SY" sz="2400" b="1" dirty="0" smtClean="0">
                <a:latin typeface="Sakkal Majalla" panose="02000000000000000000" pitchFamily="2" charset="-78"/>
                <a:cs typeface="Sakkal Majalla" panose="02000000000000000000" pitchFamily="2" charset="-78"/>
              </a:rPr>
              <a:t>العابر للحدود </a:t>
            </a:r>
            <a:r>
              <a:rPr lang="ar-SY" sz="2400" b="1" dirty="0">
                <a:latin typeface="Sakkal Majalla" panose="02000000000000000000" pitchFamily="2" charset="-78"/>
                <a:cs typeface="Sakkal Majalla" panose="02000000000000000000" pitchFamily="2" charset="-78"/>
              </a:rPr>
              <a:t>بين </a:t>
            </a:r>
            <a:r>
              <a:rPr lang="ar-SY" sz="2400" b="1" dirty="0" smtClean="0">
                <a:latin typeface="Sakkal Majalla" panose="02000000000000000000" pitchFamily="2" charset="-78"/>
                <a:cs typeface="Sakkal Majalla" panose="02000000000000000000" pitchFamily="2" charset="-78"/>
              </a:rPr>
              <a:t>مزودي الخدمات </a:t>
            </a:r>
            <a:r>
              <a:rPr lang="ar-SY" sz="2400" b="1" dirty="0">
                <a:latin typeface="Sakkal Majalla" panose="02000000000000000000" pitchFamily="2" charset="-78"/>
                <a:cs typeface="Sakkal Majalla" panose="02000000000000000000" pitchFamily="2" charset="-78"/>
              </a:rPr>
              <a:t>وسلطات العدالة الجنائية</a:t>
            </a:r>
          </a:p>
          <a:p>
            <a:pPr algn="r" rtl="1">
              <a:spcBef>
                <a:spcPts val="1200"/>
              </a:spcBef>
              <a:spcAft>
                <a:spcPts val="1200"/>
              </a:spcAft>
              <a:buFont typeface="Wingdings" panose="05000000000000000000" pitchFamily="2" charset="2"/>
              <a:buChar char="§"/>
              <a:defRPr/>
            </a:pPr>
            <a:r>
              <a:rPr lang="ar-SY" sz="2400" dirty="0">
                <a:latin typeface="Sakkal Majalla" panose="02000000000000000000" pitchFamily="2" charset="-78"/>
                <a:cs typeface="Sakkal Majalla" panose="02000000000000000000" pitchFamily="2" charset="-78"/>
              </a:rPr>
              <a:t>التركيز على الكشف عن </a:t>
            </a:r>
            <a:r>
              <a:rPr lang="ar-SY" sz="2400" dirty="0" smtClean="0">
                <a:latin typeface="Sakkal Majalla" panose="02000000000000000000" pitchFamily="2" charset="-78"/>
                <a:cs typeface="Sakkal Majalla" panose="02000000000000000000" pitchFamily="2" charset="-78"/>
              </a:rPr>
              <a:t>المعلومات عن </a:t>
            </a:r>
            <a:r>
              <a:rPr lang="ar-SY" sz="2400" dirty="0">
                <a:latin typeface="Sakkal Majalla" panose="02000000000000000000" pitchFamily="2" charset="-78"/>
                <a:cs typeface="Sakkal Majalla" panose="02000000000000000000" pitchFamily="2" charset="-78"/>
              </a:rPr>
              <a:t>المشترك بناء على طلبات قانونية في تحقيقات جنائية </a:t>
            </a:r>
            <a:r>
              <a:rPr lang="ar-SY" sz="2400" dirty="0" smtClean="0">
                <a:latin typeface="Sakkal Majalla" panose="02000000000000000000" pitchFamily="2" charset="-78"/>
                <a:cs typeface="Sakkal Majalla" panose="02000000000000000000" pitchFamily="2" charset="-78"/>
              </a:rPr>
              <a:t>محددة</a:t>
            </a:r>
            <a:endParaRPr lang="ar-SY" sz="2400" dirty="0">
              <a:latin typeface="Sakkal Majalla" panose="02000000000000000000" pitchFamily="2" charset="-78"/>
              <a:cs typeface="Sakkal Majalla" panose="02000000000000000000" pitchFamily="2" charset="-78"/>
            </a:endParaRPr>
          </a:p>
          <a:p>
            <a:pPr algn="r" rtl="1">
              <a:spcBef>
                <a:spcPts val="1200"/>
              </a:spcBef>
              <a:spcAft>
                <a:spcPts val="1200"/>
              </a:spcAft>
              <a:buFont typeface="Wingdings" panose="05000000000000000000" pitchFamily="2" charset="2"/>
              <a:buChar char="§"/>
              <a:defRPr/>
            </a:pPr>
            <a:r>
              <a:rPr lang="ar-SY" sz="2400" dirty="0" smtClean="0">
                <a:latin typeface="Sakkal Majalla" panose="02000000000000000000" pitchFamily="2" charset="-78"/>
                <a:cs typeface="Sakkal Majalla" panose="02000000000000000000" pitchFamily="2" charset="-78"/>
              </a:rPr>
              <a:t>حالات طارئة</a:t>
            </a:r>
          </a:p>
          <a:p>
            <a:pPr algn="r" rtl="1">
              <a:spcBef>
                <a:spcPts val="1200"/>
              </a:spcBef>
              <a:spcAft>
                <a:spcPts val="1200"/>
              </a:spcAft>
              <a:buFont typeface="Wingdings" panose="05000000000000000000" pitchFamily="2" charset="2"/>
              <a:buChar char="§"/>
              <a:defRPr/>
            </a:pPr>
            <a:r>
              <a:rPr lang="ar-SY" sz="2400" dirty="0" smtClean="0">
                <a:latin typeface="Sakkal Majalla" panose="02000000000000000000" pitchFamily="2" charset="-78"/>
                <a:cs typeface="Sakkal Majalla" panose="02000000000000000000" pitchFamily="2" charset="-78"/>
              </a:rPr>
              <a:t>مراعاة </a:t>
            </a:r>
            <a:r>
              <a:rPr lang="ar-SY" sz="2400" b="1" dirty="0" smtClean="0">
                <a:latin typeface="Sakkal Majalla" panose="02000000000000000000" pitchFamily="2" charset="-78"/>
                <a:cs typeface="Sakkal Majalla" panose="02000000000000000000" pitchFamily="2" charset="-78"/>
              </a:rPr>
              <a:t>المصالح </a:t>
            </a:r>
            <a:r>
              <a:rPr lang="ar-SY" sz="2400" b="1" dirty="0">
                <a:latin typeface="Sakkal Majalla" panose="02000000000000000000" pitchFamily="2" charset="-78"/>
                <a:cs typeface="Sakkal Majalla" panose="02000000000000000000" pitchFamily="2" charset="-78"/>
              </a:rPr>
              <a:t>المشروعة </a:t>
            </a:r>
            <a:r>
              <a:rPr lang="ar-SY" sz="2400" dirty="0">
                <a:latin typeface="Sakkal Majalla" panose="02000000000000000000" pitchFamily="2" charset="-78"/>
                <a:cs typeface="Sakkal Majalla" panose="02000000000000000000" pitchFamily="2" charset="-78"/>
              </a:rPr>
              <a:t>ومتطلبات </a:t>
            </a:r>
            <a:r>
              <a:rPr lang="ar-SY" sz="2400" b="1" dirty="0">
                <a:latin typeface="Sakkal Majalla" panose="02000000000000000000" pitchFamily="2" charset="-78"/>
                <a:cs typeface="Sakkal Majalla" panose="02000000000000000000" pitchFamily="2" charset="-78"/>
              </a:rPr>
              <a:t>حماية </a:t>
            </a:r>
            <a:r>
              <a:rPr lang="ar-SY" sz="2400" b="1" dirty="0" smtClean="0">
                <a:latin typeface="Sakkal Majalla" panose="02000000000000000000" pitchFamily="2" charset="-78"/>
                <a:cs typeface="Sakkal Majalla" panose="02000000000000000000" pitchFamily="2" charset="-78"/>
              </a:rPr>
              <a:t>البيانات</a:t>
            </a:r>
            <a:endParaRPr lang="en-GB" sz="2400" b="1" dirty="0">
              <a:latin typeface="Sakkal Majalla" panose="02000000000000000000" pitchFamily="2" charset="-78"/>
              <a:cs typeface="Sakkal Majalla" panose="02000000000000000000" pitchFamily="2" charset="-78"/>
            </a:endParaRP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7047"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B51662E3-81A8-7647-A93B-3462761657BB}" type="slidenum">
              <a:rPr lang="en-US" sz="1200" b="1">
                <a:solidFill>
                  <a:srgbClr val="FFFFFF"/>
                </a:solidFill>
                <a:latin typeface="Verdana" charset="0"/>
                <a:cs typeface="Verdana" charset="0"/>
              </a:rPr>
              <a:pPr/>
              <a:t>25</a:t>
            </a:fld>
            <a:r>
              <a:rPr lang="en-US" sz="1200" b="1">
                <a:solidFill>
                  <a:srgbClr val="FFFFFF"/>
                </a:solidFill>
                <a:latin typeface="Verdana" charset="0"/>
                <a:cs typeface="Verdana" charset="0"/>
              </a:rPr>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8067" name="TextBox 7"/>
          <p:cNvSpPr txBox="1">
            <a:spLocks noChangeArrowheads="1"/>
          </p:cNvSpPr>
          <p:nvPr/>
        </p:nvSpPr>
        <p:spPr bwMode="auto">
          <a:xfrm>
            <a:off x="1403350" y="44450"/>
            <a:ext cx="76327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3600" dirty="0" smtClean="0">
                <a:solidFill>
                  <a:schemeClr val="bg1"/>
                </a:solidFill>
                <a:latin typeface="Sakkal Majalla" panose="02000000000000000000" pitchFamily="2" charset="-78"/>
                <a:cs typeface="Sakkal Majalla" panose="02000000000000000000" pitchFamily="2" charset="-78"/>
              </a:rPr>
              <a:t>الحل 5. </a:t>
            </a:r>
            <a:r>
              <a:rPr lang="ar-SY" sz="3600" b="1" dirty="0" smtClean="0">
                <a:solidFill>
                  <a:schemeClr val="bg1"/>
                </a:solidFill>
                <a:latin typeface="Sakkal Majalla" panose="02000000000000000000" pitchFamily="2" charset="-78"/>
                <a:cs typeface="Sakkal Majalla" panose="02000000000000000000" pitchFamily="2" charset="-78"/>
              </a:rPr>
              <a:t>البروتوكول الملحق باتفاقية بودابست (2/1)</a:t>
            </a:r>
            <a:endParaRPr lang="ar-SY" sz="3600" dirty="0" smtClean="0">
              <a:solidFill>
                <a:schemeClr val="bg1"/>
              </a:solidFill>
              <a:latin typeface="Sakkal Majalla" panose="02000000000000000000" pitchFamily="2" charset="-78"/>
              <a:cs typeface="Sakkal Majalla" panose="02000000000000000000" pitchFamily="2" charset="-78"/>
            </a:endParaRPr>
          </a:p>
        </p:txBody>
      </p:sp>
      <p:pic>
        <p:nvPicPr>
          <p:cNvPr id="88068"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8069" name="Content Placeholder 12"/>
          <p:cNvSpPr>
            <a:spLocks noGrp="1"/>
          </p:cNvSpPr>
          <p:nvPr>
            <p:ph idx="1"/>
          </p:nvPr>
        </p:nvSpPr>
        <p:spPr>
          <a:xfrm>
            <a:off x="521493" y="1196752"/>
            <a:ext cx="8064500" cy="5186035"/>
          </a:xfrm>
          <a:ln>
            <a:solidFill>
              <a:srgbClr val="2F618F"/>
            </a:solidFill>
            <a:miter lim="800000"/>
            <a:headEnd/>
            <a:tailEnd/>
          </a:ln>
        </p:spPr>
        <p:txBody>
          <a:bodyPr>
            <a:spAutoFit/>
          </a:bodyPr>
          <a:lstStyle/>
          <a:p>
            <a:pPr marL="0" indent="0" algn="r" rtl="1">
              <a:spcBef>
                <a:spcPts val="600"/>
              </a:spcBef>
              <a:spcAft>
                <a:spcPts val="0"/>
              </a:spcAft>
              <a:buNone/>
            </a:pPr>
            <a:r>
              <a:rPr lang="ar-SY" sz="2000" dirty="0">
                <a:latin typeface="Sakkal Majalla" panose="02000000000000000000" pitchFamily="2" charset="-78"/>
                <a:ea typeface="MS PGothic" charset="0"/>
                <a:cs typeface="Sakkal Majalla" panose="02000000000000000000" pitchFamily="2" charset="-78"/>
              </a:rPr>
              <a:t>أ. أحكام </a:t>
            </a:r>
            <a:r>
              <a:rPr lang="ar-SY" sz="2000" dirty="0" smtClean="0">
                <a:latin typeface="Sakkal Majalla" panose="02000000000000000000" pitchFamily="2" charset="-78"/>
                <a:ea typeface="MS PGothic" charset="0"/>
                <a:cs typeface="Sakkal Majalla" panose="02000000000000000000" pitchFamily="2" charset="-78"/>
              </a:rPr>
              <a:t>من أجل </a:t>
            </a:r>
            <a:r>
              <a:rPr lang="ar-SY" sz="2000" b="1" dirty="0" smtClean="0">
                <a:latin typeface="Sakkal Majalla" panose="02000000000000000000" pitchFamily="2" charset="-78"/>
                <a:ea typeface="MS PGothic" charset="0"/>
                <a:cs typeface="Sakkal Majalla" panose="02000000000000000000" pitchFamily="2" charset="-78"/>
              </a:rPr>
              <a:t>مساعدة قانونية متبادلة أكثر فعالية</a:t>
            </a:r>
            <a:endParaRPr lang="ar-SY" sz="2000" b="1" dirty="0">
              <a:latin typeface="Sakkal Majalla" panose="02000000000000000000" pitchFamily="2" charset="-78"/>
              <a:ea typeface="MS PGothic" charset="0"/>
              <a:cs typeface="Sakkal Majalla" panose="02000000000000000000" pitchFamily="2" charset="-78"/>
            </a:endParaRPr>
          </a:p>
          <a:p>
            <a:pPr lvl="1" algn="r" rtl="1">
              <a:spcBef>
                <a:spcPts val="600"/>
              </a:spcBef>
              <a:spcAft>
                <a:spcPts val="0"/>
              </a:spcAft>
              <a:buFont typeface="Verdana" panose="020B0604030504040204" pitchFamily="34" charset="0"/>
              <a:buChar char="‒"/>
            </a:pPr>
            <a:r>
              <a:rPr lang="ar-SY" sz="1800" dirty="0" smtClean="0">
                <a:latin typeface="Sakkal Majalla" panose="02000000000000000000" pitchFamily="2" charset="-78"/>
                <a:ea typeface="MS PGothic" charset="0"/>
                <a:cs typeface="Sakkal Majalla" panose="02000000000000000000" pitchFamily="2" charset="-78"/>
              </a:rPr>
              <a:t>الأوامر الدولية بإبراز البيانات</a:t>
            </a:r>
          </a:p>
          <a:p>
            <a:pPr lvl="1" algn="r" rtl="1">
              <a:spcBef>
                <a:spcPts val="600"/>
              </a:spcBef>
              <a:spcAft>
                <a:spcPts val="0"/>
              </a:spcAft>
              <a:buFont typeface="Verdana" panose="020B0604030504040204" pitchFamily="34" charset="0"/>
              <a:buChar char="‒"/>
            </a:pPr>
            <a:r>
              <a:rPr lang="ar-SY" sz="1800" dirty="0" smtClean="0">
                <a:latin typeface="Sakkal Majalla" panose="02000000000000000000" pitchFamily="2" charset="-78"/>
                <a:ea typeface="MS PGothic" charset="0"/>
                <a:cs typeface="Sakkal Majalla" panose="02000000000000000000" pitchFamily="2" charset="-78"/>
              </a:rPr>
              <a:t>مساعدة قانونية متبادلة مبسطة بخصوص المعلومات عن المشترك</a:t>
            </a:r>
          </a:p>
          <a:p>
            <a:pPr lvl="1" algn="r" rtl="1">
              <a:spcBef>
                <a:spcPts val="600"/>
              </a:spcBef>
              <a:spcAft>
                <a:spcPts val="0"/>
              </a:spcAft>
              <a:buFont typeface="Verdana" panose="020B0604030504040204" pitchFamily="34" charset="0"/>
              <a:buChar char="‒"/>
            </a:pPr>
            <a:r>
              <a:rPr lang="ar-SY" sz="1800" dirty="0" smtClean="0">
                <a:latin typeface="Sakkal Majalla" panose="02000000000000000000" pitchFamily="2" charset="-78"/>
                <a:ea typeface="MS PGothic" charset="0"/>
                <a:cs typeface="Sakkal Majalla" panose="02000000000000000000" pitchFamily="2" charset="-78"/>
              </a:rPr>
              <a:t>التعاون </a:t>
            </a:r>
            <a:r>
              <a:rPr lang="ar-SY" sz="1800" dirty="0">
                <a:latin typeface="Sakkal Majalla" panose="02000000000000000000" pitchFamily="2" charset="-78"/>
                <a:ea typeface="MS PGothic" charset="0"/>
                <a:cs typeface="Sakkal Majalla" panose="02000000000000000000" pitchFamily="2" charset="-78"/>
              </a:rPr>
              <a:t>المباشر بين السلطات القضائية في </a:t>
            </a:r>
            <a:r>
              <a:rPr lang="ar-SY" sz="1800" dirty="0" smtClean="0">
                <a:latin typeface="Sakkal Majalla" panose="02000000000000000000" pitchFamily="2" charset="-78"/>
                <a:ea typeface="MS PGothic" charset="0"/>
                <a:cs typeface="Sakkal Majalla" panose="02000000000000000000" pitchFamily="2" charset="-78"/>
              </a:rPr>
              <a:t>مجال المساعدة القانونية المتبادلة</a:t>
            </a:r>
          </a:p>
          <a:p>
            <a:pPr lvl="1" algn="r" rtl="1">
              <a:spcBef>
                <a:spcPts val="600"/>
              </a:spcBef>
              <a:spcAft>
                <a:spcPts val="0"/>
              </a:spcAft>
              <a:buFont typeface="Verdana" panose="020B0604030504040204" pitchFamily="34" charset="0"/>
              <a:buChar char="‒"/>
            </a:pPr>
            <a:r>
              <a:rPr lang="ar-SY" sz="1800" dirty="0" smtClean="0">
                <a:latin typeface="Sakkal Majalla" panose="02000000000000000000" pitchFamily="2" charset="-78"/>
                <a:ea typeface="MS PGothic" charset="0"/>
                <a:cs typeface="Sakkal Majalla" panose="02000000000000000000" pitchFamily="2" charset="-78"/>
              </a:rPr>
              <a:t>تحقيقات </a:t>
            </a:r>
            <a:r>
              <a:rPr lang="ar-SY" sz="1800" dirty="0">
                <a:latin typeface="Sakkal Majalla" panose="02000000000000000000" pitchFamily="2" charset="-78"/>
                <a:ea typeface="MS PGothic" charset="0"/>
                <a:cs typeface="Sakkal Majalla" panose="02000000000000000000" pitchFamily="2" charset="-78"/>
              </a:rPr>
              <a:t>مشتركة وفرق تحقيق </a:t>
            </a:r>
            <a:r>
              <a:rPr lang="ar-SY" sz="1800" dirty="0" smtClean="0">
                <a:latin typeface="Sakkal Majalla" panose="02000000000000000000" pitchFamily="2" charset="-78"/>
                <a:ea typeface="MS PGothic" charset="0"/>
                <a:cs typeface="Sakkal Majalla" panose="02000000000000000000" pitchFamily="2" charset="-78"/>
              </a:rPr>
              <a:t>مشتركة</a:t>
            </a:r>
          </a:p>
          <a:p>
            <a:pPr lvl="1" algn="r" rtl="1">
              <a:spcBef>
                <a:spcPts val="600"/>
              </a:spcBef>
              <a:spcAft>
                <a:spcPts val="0"/>
              </a:spcAft>
              <a:buFont typeface="Verdana" panose="020B0604030504040204" pitchFamily="34" charset="0"/>
              <a:buChar char="‒"/>
            </a:pPr>
            <a:r>
              <a:rPr lang="ar-SY" sz="1800" dirty="0" smtClean="0">
                <a:latin typeface="Sakkal Majalla" panose="02000000000000000000" pitchFamily="2" charset="-78"/>
                <a:ea typeface="MS PGothic" charset="0"/>
                <a:cs typeface="Sakkal Majalla" panose="02000000000000000000" pitchFamily="2" charset="-78"/>
              </a:rPr>
              <a:t>طلبات </a:t>
            </a:r>
            <a:r>
              <a:rPr lang="ar-SY" sz="1800" dirty="0">
                <a:latin typeface="Sakkal Majalla" panose="02000000000000000000" pitchFamily="2" charset="-78"/>
                <a:ea typeface="MS PGothic" charset="0"/>
                <a:cs typeface="Sakkal Majalla" panose="02000000000000000000" pitchFamily="2" charset="-78"/>
              </a:rPr>
              <a:t>باللغة الإنجليزية. جلسات استماع </a:t>
            </a:r>
            <a:r>
              <a:rPr lang="ar-SY" sz="1800" dirty="0" smtClean="0">
                <a:latin typeface="Sakkal Majalla" panose="02000000000000000000" pitchFamily="2" charset="-78"/>
                <a:ea typeface="MS PGothic" charset="0"/>
                <a:cs typeface="Sakkal Majalla" panose="02000000000000000000" pitchFamily="2" charset="-78"/>
              </a:rPr>
              <a:t>بتقنية السمعي البصري</a:t>
            </a:r>
          </a:p>
          <a:p>
            <a:pPr lvl="1" algn="r" rtl="1">
              <a:spcBef>
                <a:spcPts val="600"/>
              </a:spcBef>
              <a:spcAft>
                <a:spcPts val="0"/>
              </a:spcAft>
              <a:buFont typeface="Verdana" panose="020B0604030504040204" pitchFamily="34" charset="0"/>
              <a:buChar char="‒"/>
            </a:pPr>
            <a:r>
              <a:rPr lang="ar-SY" sz="1800" dirty="0" smtClean="0">
                <a:latin typeface="Sakkal Majalla" panose="02000000000000000000" pitchFamily="2" charset="-78"/>
                <a:ea typeface="MS PGothic" charset="0"/>
                <a:cs typeface="Sakkal Majalla" panose="02000000000000000000" pitchFamily="2" charset="-78"/>
              </a:rPr>
              <a:t>إجراءات الطوارئ</a:t>
            </a:r>
          </a:p>
          <a:p>
            <a:pPr marL="0" indent="0" algn="r" rtl="1">
              <a:spcBef>
                <a:spcPts val="1200"/>
              </a:spcBef>
              <a:spcAft>
                <a:spcPts val="1200"/>
              </a:spcAft>
              <a:buNone/>
            </a:pPr>
            <a:r>
              <a:rPr lang="ar-SY" sz="2000" b="1" dirty="0" smtClean="0">
                <a:latin typeface="Sakkal Majalla" panose="02000000000000000000" pitchFamily="2" charset="-78"/>
                <a:ea typeface="MS PGothic" charset="0"/>
                <a:cs typeface="Sakkal Majalla" panose="02000000000000000000" pitchFamily="2" charset="-78"/>
              </a:rPr>
              <a:t>ب </a:t>
            </a:r>
            <a:r>
              <a:rPr lang="ar-SY" sz="2000" b="1" dirty="0">
                <a:latin typeface="Sakkal Majalla" panose="02000000000000000000" pitchFamily="2" charset="-78"/>
                <a:ea typeface="MS PGothic" charset="0"/>
                <a:cs typeface="Sakkal Majalla" panose="02000000000000000000" pitchFamily="2" charset="-78"/>
              </a:rPr>
              <a:t>- التعاون المباشر مع </a:t>
            </a:r>
            <a:r>
              <a:rPr lang="ar-SY" sz="2000" b="1" dirty="0" smtClean="0">
                <a:latin typeface="Sakkal Majalla" panose="02000000000000000000" pitchFamily="2" charset="-78"/>
                <a:ea typeface="MS PGothic" charset="0"/>
                <a:cs typeface="Sakkal Majalla" panose="02000000000000000000" pitchFamily="2" charset="-78"/>
              </a:rPr>
              <a:t>مزودي الخدمات </a:t>
            </a:r>
            <a:r>
              <a:rPr lang="ar-SY" sz="2000" b="1" dirty="0">
                <a:latin typeface="Sakkal Majalla" panose="02000000000000000000" pitchFamily="2" charset="-78"/>
                <a:ea typeface="MS PGothic" charset="0"/>
                <a:cs typeface="Sakkal Majalla" panose="02000000000000000000" pitchFamily="2" charset="-78"/>
              </a:rPr>
              <a:t>في </a:t>
            </a:r>
            <a:r>
              <a:rPr lang="ar-SY" sz="2000" b="1" dirty="0" smtClean="0">
                <a:latin typeface="Sakkal Majalla" panose="02000000000000000000" pitchFamily="2" charset="-78"/>
                <a:ea typeface="MS PGothic" charset="0"/>
                <a:cs typeface="Sakkal Majalla" panose="02000000000000000000" pitchFamily="2" charset="-78"/>
              </a:rPr>
              <a:t>ولايات قضائية أخرى</a:t>
            </a:r>
            <a:endParaRPr lang="ar-SY" sz="2000" b="1" dirty="0">
              <a:latin typeface="Sakkal Majalla" panose="02000000000000000000" pitchFamily="2" charset="-78"/>
              <a:ea typeface="MS PGothic" charset="0"/>
              <a:cs typeface="Sakkal Majalla" panose="02000000000000000000" pitchFamily="2" charset="-78"/>
            </a:endParaRPr>
          </a:p>
          <a:p>
            <a:pPr lvl="1" algn="r" rtl="1">
              <a:spcBef>
                <a:spcPts val="600"/>
              </a:spcBef>
              <a:spcAft>
                <a:spcPts val="0"/>
              </a:spcAft>
              <a:buFont typeface="Verdana" panose="020B0604030504040204" pitchFamily="34" charset="0"/>
              <a:buChar char="‒"/>
            </a:pPr>
            <a:r>
              <a:rPr lang="ar-SY" sz="1800" dirty="0" smtClean="0">
                <a:latin typeface="Sakkal Majalla" panose="02000000000000000000" pitchFamily="2" charset="-78"/>
                <a:ea typeface="MS PGothic" charset="0"/>
                <a:cs typeface="Sakkal Majalla" panose="02000000000000000000" pitchFamily="2" charset="-78"/>
              </a:rPr>
              <a:t>الكشف </a:t>
            </a:r>
            <a:r>
              <a:rPr lang="ar-SY" sz="1800" dirty="0">
                <a:latin typeface="Sakkal Majalla" panose="02000000000000000000" pitchFamily="2" charset="-78"/>
                <a:ea typeface="MS PGothic" charset="0"/>
                <a:cs typeface="Sakkal Majalla" panose="02000000000000000000" pitchFamily="2" charset="-78"/>
              </a:rPr>
              <a:t>عن البيانات من قبل </a:t>
            </a:r>
            <a:r>
              <a:rPr lang="ar-SY" sz="1800" dirty="0" smtClean="0">
                <a:latin typeface="Sakkal Majalla" panose="02000000000000000000" pitchFamily="2" charset="-78"/>
                <a:ea typeface="MS PGothic" charset="0"/>
                <a:cs typeface="Sakkal Majalla" panose="02000000000000000000" pitchFamily="2" charset="-78"/>
              </a:rPr>
              <a:t>سلطات إنفاذ القانون إلى </a:t>
            </a:r>
            <a:r>
              <a:rPr lang="ar-SY" sz="1800" dirty="0">
                <a:latin typeface="Sakkal Majalla" panose="02000000000000000000" pitchFamily="2" charset="-78"/>
                <a:ea typeface="MS PGothic" charset="0"/>
                <a:cs typeface="Sakkal Majalla" panose="02000000000000000000" pitchFamily="2" charset="-78"/>
              </a:rPr>
              <a:t>مزود الخدمة في الخارج في حالات </a:t>
            </a:r>
            <a:r>
              <a:rPr lang="ar-SY" sz="1800" dirty="0" smtClean="0">
                <a:latin typeface="Sakkal Majalla" panose="02000000000000000000" pitchFamily="2" charset="-78"/>
                <a:ea typeface="MS PGothic" charset="0"/>
                <a:cs typeface="Sakkal Majalla" panose="02000000000000000000" pitchFamily="2" charset="-78"/>
              </a:rPr>
              <a:t>محددة</a:t>
            </a:r>
          </a:p>
          <a:p>
            <a:pPr lvl="1" algn="r" rtl="1">
              <a:spcBef>
                <a:spcPts val="600"/>
              </a:spcBef>
              <a:spcAft>
                <a:spcPts val="0"/>
              </a:spcAft>
              <a:buFont typeface="Verdana" panose="020B0604030504040204" pitchFamily="34" charset="0"/>
              <a:buChar char="‒"/>
            </a:pPr>
            <a:r>
              <a:rPr lang="ar-SY" sz="1800" dirty="0" smtClean="0">
                <a:latin typeface="Sakkal Majalla" panose="02000000000000000000" pitchFamily="2" charset="-78"/>
                <a:ea typeface="MS PGothic" charset="0"/>
                <a:cs typeface="Sakkal Majalla" panose="02000000000000000000" pitchFamily="2" charset="-78"/>
              </a:rPr>
              <a:t>الكشف </a:t>
            </a:r>
            <a:r>
              <a:rPr lang="ar-SY" sz="1800" dirty="0">
                <a:latin typeface="Sakkal Majalla" panose="02000000000000000000" pitchFamily="2" charset="-78"/>
                <a:ea typeface="MS PGothic" charset="0"/>
                <a:cs typeface="Sakkal Majalla" panose="02000000000000000000" pitchFamily="2" charset="-78"/>
              </a:rPr>
              <a:t>عن معلومات </a:t>
            </a:r>
            <a:r>
              <a:rPr lang="ar-SY" sz="1800" dirty="0" smtClean="0">
                <a:latin typeface="Sakkal Majalla" panose="02000000000000000000" pitchFamily="2" charset="-78"/>
                <a:ea typeface="MS PGothic" charset="0"/>
                <a:cs typeface="Sakkal Majalla" panose="02000000000000000000" pitchFamily="2" charset="-78"/>
              </a:rPr>
              <a:t>عن المشتركين </a:t>
            </a:r>
            <a:r>
              <a:rPr lang="ar-SY" sz="1800" dirty="0">
                <a:latin typeface="Sakkal Majalla" panose="02000000000000000000" pitchFamily="2" charset="-78"/>
                <a:ea typeface="MS PGothic" charset="0"/>
                <a:cs typeface="Sakkal Majalla" panose="02000000000000000000" pitchFamily="2" charset="-78"/>
              </a:rPr>
              <a:t>من قبل </a:t>
            </a:r>
            <a:r>
              <a:rPr lang="ar-SY" sz="1800" dirty="0" smtClean="0">
                <a:latin typeface="Sakkal Majalla" panose="02000000000000000000" pitchFamily="2" charset="-78"/>
                <a:ea typeface="MS PGothic" charset="0"/>
                <a:cs typeface="Sakkal Majalla" panose="02000000000000000000" pitchFamily="2" charset="-78"/>
              </a:rPr>
              <a:t>مزودي الخدمات </a:t>
            </a:r>
            <a:r>
              <a:rPr lang="ar-SY" sz="1800" dirty="0">
                <a:latin typeface="Sakkal Majalla" panose="02000000000000000000" pitchFamily="2" charset="-78"/>
                <a:ea typeface="MS PGothic" charset="0"/>
                <a:cs typeface="Sakkal Majalla" panose="02000000000000000000" pitchFamily="2" charset="-78"/>
              </a:rPr>
              <a:t>إلى </a:t>
            </a:r>
            <a:r>
              <a:rPr lang="ar-SY" sz="1800" dirty="0" smtClean="0">
                <a:latin typeface="Sakkal Majalla" panose="02000000000000000000" pitchFamily="2" charset="-78"/>
                <a:ea typeface="MS PGothic" charset="0"/>
                <a:cs typeface="Sakkal Majalla" panose="02000000000000000000" pitchFamily="2" charset="-78"/>
              </a:rPr>
              <a:t>سلطات إنفاذ القانون في </a:t>
            </a:r>
            <a:r>
              <a:rPr lang="ar-SY" sz="1800" dirty="0">
                <a:latin typeface="Sakkal Majalla" panose="02000000000000000000" pitchFamily="2" charset="-78"/>
                <a:ea typeface="MS PGothic" charset="0"/>
                <a:cs typeface="Sakkal Majalla" panose="02000000000000000000" pitchFamily="2" charset="-78"/>
              </a:rPr>
              <a:t>الخارج ب</a:t>
            </a:r>
            <a:r>
              <a:rPr lang="ar-SY" sz="1800" dirty="0" smtClean="0">
                <a:latin typeface="Sakkal Majalla" panose="02000000000000000000" pitchFamily="2" charset="-78"/>
                <a:ea typeface="MS PGothic" charset="0"/>
                <a:cs typeface="Sakkal Majalla" panose="02000000000000000000" pitchFamily="2" charset="-78"/>
              </a:rPr>
              <a:t>شروط وضمانات</a:t>
            </a:r>
          </a:p>
          <a:p>
            <a:pPr lvl="1" algn="r" rtl="1">
              <a:spcBef>
                <a:spcPts val="600"/>
              </a:spcBef>
              <a:spcAft>
                <a:spcPts val="0"/>
              </a:spcAft>
              <a:buFont typeface="Verdana" panose="020B0604030504040204" pitchFamily="34" charset="0"/>
              <a:buChar char="‒"/>
            </a:pPr>
            <a:r>
              <a:rPr lang="ar-SY" sz="1800" dirty="0" smtClean="0">
                <a:latin typeface="Sakkal Majalla" panose="02000000000000000000" pitchFamily="2" charset="-78"/>
                <a:ea typeface="MS PGothic" charset="0"/>
                <a:cs typeface="Sakkal Majalla" panose="02000000000000000000" pitchFamily="2" charset="-78"/>
              </a:rPr>
              <a:t>طلبات </a:t>
            </a:r>
            <a:r>
              <a:rPr lang="ar-SY" sz="1800" dirty="0">
                <a:latin typeface="Sakkal Majalla" panose="02000000000000000000" pitchFamily="2" charset="-78"/>
                <a:ea typeface="MS PGothic" charset="0"/>
                <a:cs typeface="Sakkal Majalla" panose="02000000000000000000" pitchFamily="2" charset="-78"/>
              </a:rPr>
              <a:t>الحفظ المباشر </a:t>
            </a:r>
            <a:r>
              <a:rPr lang="ar-SY" sz="1800" dirty="0" smtClean="0">
                <a:latin typeface="Sakkal Majalla" panose="02000000000000000000" pitchFamily="2" charset="-78"/>
                <a:ea typeface="MS PGothic" charset="0"/>
                <a:cs typeface="Sakkal Majalla" panose="02000000000000000000" pitchFamily="2" charset="-78"/>
              </a:rPr>
              <a:t>إلى مزودي الخدمات في الخارج</a:t>
            </a:r>
          </a:p>
          <a:p>
            <a:pPr lvl="1" algn="r" rtl="1">
              <a:spcBef>
                <a:spcPts val="600"/>
              </a:spcBef>
              <a:spcAft>
                <a:spcPts val="0"/>
              </a:spcAft>
              <a:buFont typeface="Verdana" panose="020B0604030504040204" pitchFamily="34" charset="0"/>
              <a:buChar char="‒"/>
            </a:pPr>
            <a:r>
              <a:rPr lang="ar-SY" sz="1800" dirty="0" smtClean="0">
                <a:latin typeface="Sakkal Majalla" panose="02000000000000000000" pitchFamily="2" charset="-78"/>
                <a:ea typeface="MS PGothic" charset="0"/>
                <a:cs typeface="Sakkal Majalla" panose="02000000000000000000" pitchFamily="2" charset="-78"/>
              </a:rPr>
              <a:t>مقبولية البيانات المحصل عليها </a:t>
            </a:r>
            <a:r>
              <a:rPr lang="ar-SY" sz="1800" dirty="0">
                <a:latin typeface="Sakkal Majalla" panose="02000000000000000000" pitchFamily="2" charset="-78"/>
                <a:ea typeface="MS PGothic" charset="0"/>
                <a:cs typeface="Sakkal Majalla" panose="02000000000000000000" pitchFamily="2" charset="-78"/>
              </a:rPr>
              <a:t>مباشرة في </a:t>
            </a:r>
            <a:r>
              <a:rPr lang="ar-SY" sz="1800" dirty="0" smtClean="0">
                <a:latin typeface="Sakkal Majalla" panose="02000000000000000000" pitchFamily="2" charset="-78"/>
                <a:ea typeface="MS PGothic" charset="0"/>
                <a:cs typeface="Sakkal Majalla" panose="02000000000000000000" pitchFamily="2" charset="-78"/>
              </a:rPr>
              <a:t>الإجراءات والدعاوى الوطنية</a:t>
            </a:r>
          </a:p>
          <a:p>
            <a:pPr lvl="1" algn="r" rtl="1">
              <a:spcBef>
                <a:spcPts val="600"/>
              </a:spcBef>
              <a:spcAft>
                <a:spcPts val="0"/>
              </a:spcAft>
              <a:buFont typeface="Verdana" panose="020B0604030504040204" pitchFamily="34" charset="0"/>
              <a:buChar char="‒"/>
            </a:pPr>
            <a:r>
              <a:rPr lang="ar-SY" sz="1800" dirty="0" smtClean="0">
                <a:latin typeface="Sakkal Majalla" panose="02000000000000000000" pitchFamily="2" charset="-78"/>
                <a:ea typeface="MS PGothic" charset="0"/>
                <a:cs typeface="Sakkal Majalla" panose="02000000000000000000" pitchFamily="2" charset="-78"/>
              </a:rPr>
              <a:t>إجراءات الطوارئ</a:t>
            </a:r>
            <a:endParaRPr lang="en-GB" sz="1800" dirty="0">
              <a:latin typeface="Sakkal Majalla" panose="02000000000000000000" pitchFamily="2" charset="-78"/>
              <a:ea typeface="ＭＳ Ｐゴシック" charset="0"/>
              <a:cs typeface="Sakkal Majalla" panose="02000000000000000000" pitchFamily="2" charset="-78"/>
            </a:endParaRP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8071"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1093B941-060C-D541-81E4-ED65AE44D0C7}" type="slidenum">
              <a:rPr lang="en-US" sz="1200" b="1">
                <a:solidFill>
                  <a:srgbClr val="FFFFFF"/>
                </a:solidFill>
                <a:latin typeface="Verdana" charset="0"/>
                <a:cs typeface="Verdana" charset="0"/>
              </a:rPr>
              <a:pPr/>
              <a:t>26</a:t>
            </a:fld>
            <a:r>
              <a:rPr lang="en-US" sz="1200" b="1">
                <a:solidFill>
                  <a:srgbClr val="FFFFFF"/>
                </a:solidFill>
                <a:latin typeface="Verdana" charset="0"/>
                <a:cs typeface="Verdana" charset="0"/>
              </a:rPr>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1" name="TextBox 7"/>
          <p:cNvSpPr txBox="1">
            <a:spLocks noChangeArrowheads="1"/>
          </p:cNvSpPr>
          <p:nvPr/>
        </p:nvSpPr>
        <p:spPr bwMode="auto">
          <a:xfrm>
            <a:off x="1403350" y="-38100"/>
            <a:ext cx="76327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3600" dirty="0">
                <a:solidFill>
                  <a:schemeClr val="bg1"/>
                </a:solidFill>
                <a:latin typeface="Sakkal Majalla" panose="02000000000000000000" pitchFamily="2" charset="-78"/>
                <a:cs typeface="Sakkal Majalla" panose="02000000000000000000" pitchFamily="2" charset="-78"/>
              </a:rPr>
              <a:t>الحل 5. </a:t>
            </a:r>
            <a:r>
              <a:rPr lang="ar-SY" sz="3600" b="1" dirty="0">
                <a:solidFill>
                  <a:schemeClr val="bg1"/>
                </a:solidFill>
                <a:latin typeface="Sakkal Majalla" panose="02000000000000000000" pitchFamily="2" charset="-78"/>
                <a:cs typeface="Sakkal Majalla" panose="02000000000000000000" pitchFamily="2" charset="-78"/>
              </a:rPr>
              <a:t>البروتوكول الملحق باتفاقية </a:t>
            </a:r>
            <a:r>
              <a:rPr lang="ar-SY" sz="3600" b="1" dirty="0" smtClean="0">
                <a:solidFill>
                  <a:schemeClr val="bg1"/>
                </a:solidFill>
                <a:latin typeface="Sakkal Majalla" panose="02000000000000000000" pitchFamily="2" charset="-78"/>
                <a:cs typeface="Sakkal Majalla" panose="02000000000000000000" pitchFamily="2" charset="-78"/>
              </a:rPr>
              <a:t>بودابست </a:t>
            </a:r>
            <a:r>
              <a:rPr lang="ar-SY" sz="3600" b="1" dirty="0">
                <a:solidFill>
                  <a:schemeClr val="bg1"/>
                </a:solidFill>
                <a:latin typeface="Sakkal Majalla" panose="02000000000000000000" pitchFamily="2" charset="-78"/>
                <a:cs typeface="Sakkal Majalla" panose="02000000000000000000" pitchFamily="2" charset="-78"/>
              </a:rPr>
              <a:t>(</a:t>
            </a:r>
            <a:r>
              <a:rPr lang="ar-SY" sz="3600" b="1" dirty="0" smtClean="0">
                <a:solidFill>
                  <a:schemeClr val="bg1"/>
                </a:solidFill>
                <a:latin typeface="Sakkal Majalla" panose="02000000000000000000" pitchFamily="2" charset="-78"/>
                <a:cs typeface="Sakkal Majalla" panose="02000000000000000000" pitchFamily="2" charset="-78"/>
              </a:rPr>
              <a:t>2/2)</a:t>
            </a:r>
            <a:endParaRPr lang="ar-SY" sz="3600" dirty="0">
              <a:solidFill>
                <a:schemeClr val="bg1"/>
              </a:solidFill>
              <a:latin typeface="Sakkal Majalla" panose="02000000000000000000" pitchFamily="2" charset="-78"/>
              <a:cs typeface="Sakkal Majalla" panose="02000000000000000000" pitchFamily="2" charset="-78"/>
            </a:endParaRPr>
          </a:p>
        </p:txBody>
      </p:sp>
      <p:pic>
        <p:nvPicPr>
          <p:cNvPr id="8909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9093" name="Content Placeholder 12"/>
          <p:cNvSpPr>
            <a:spLocks noGrp="1"/>
          </p:cNvSpPr>
          <p:nvPr>
            <p:ph idx="1"/>
          </p:nvPr>
        </p:nvSpPr>
        <p:spPr>
          <a:xfrm>
            <a:off x="539750" y="1350963"/>
            <a:ext cx="8064500" cy="3216265"/>
          </a:xfrm>
          <a:ln>
            <a:solidFill>
              <a:srgbClr val="2F618F"/>
            </a:solidFill>
            <a:miter lim="800000"/>
            <a:headEnd/>
            <a:tailEnd/>
          </a:ln>
        </p:spPr>
        <p:txBody>
          <a:bodyPr>
            <a:spAutoFit/>
          </a:bodyPr>
          <a:lstStyle/>
          <a:p>
            <a:pPr marL="0" indent="0" algn="r" rtl="1">
              <a:spcBef>
                <a:spcPts val="600"/>
              </a:spcBef>
              <a:spcAft>
                <a:spcPts val="0"/>
              </a:spcAft>
              <a:buNone/>
            </a:pPr>
            <a:r>
              <a:rPr lang="ar-SY" sz="2400" dirty="0" smtClean="0">
                <a:latin typeface="Sakkal Majalla" panose="02000000000000000000" pitchFamily="2" charset="-78"/>
                <a:ea typeface="MS PGothic" charset="0"/>
                <a:cs typeface="Sakkal Majalla" panose="02000000000000000000" pitchFamily="2" charset="-78"/>
              </a:rPr>
              <a:t>ج. الإطار والضمانات </a:t>
            </a:r>
            <a:r>
              <a:rPr lang="ar-SY" sz="2400" dirty="0">
                <a:latin typeface="Sakkal Majalla" panose="02000000000000000000" pitchFamily="2" charset="-78"/>
                <a:ea typeface="MS PGothic" charset="0"/>
                <a:cs typeface="Sakkal Majalla" panose="02000000000000000000" pitchFamily="2" charset="-78"/>
              </a:rPr>
              <a:t>ل</a:t>
            </a:r>
            <a:r>
              <a:rPr lang="ar-SY" sz="2400" dirty="0" smtClean="0">
                <a:latin typeface="Sakkal Majalla" panose="02000000000000000000" pitchFamily="2" charset="-78"/>
                <a:ea typeface="MS PGothic" charset="0"/>
                <a:cs typeface="Sakkal Majalla" panose="02000000000000000000" pitchFamily="2" charset="-78"/>
              </a:rPr>
              <a:t>لممارسات </a:t>
            </a:r>
            <a:r>
              <a:rPr lang="ar-SY" sz="2400" dirty="0">
                <a:latin typeface="Sakkal Majalla" panose="02000000000000000000" pitchFamily="2" charset="-78"/>
                <a:ea typeface="MS PGothic" charset="0"/>
                <a:cs typeface="Sakkal Majalla" panose="02000000000000000000" pitchFamily="2" charset="-78"/>
              </a:rPr>
              <a:t>القائمة المتعلقة </a:t>
            </a:r>
            <a:r>
              <a:rPr lang="ar-SY" sz="2400" b="1" dirty="0" smtClean="0">
                <a:latin typeface="Sakkal Majalla" panose="02000000000000000000" pitchFamily="2" charset="-78"/>
                <a:ea typeface="MS PGothic" charset="0"/>
                <a:cs typeface="Sakkal Majalla" panose="02000000000000000000" pitchFamily="2" charset="-78"/>
              </a:rPr>
              <a:t>بالنفاذ العابر للحدود إلى البيانات</a:t>
            </a:r>
            <a:endParaRPr lang="ar-SY" sz="2400" b="1" dirty="0">
              <a:latin typeface="Sakkal Majalla" panose="02000000000000000000" pitchFamily="2" charset="-78"/>
              <a:ea typeface="MS PGothic" charset="0"/>
              <a:cs typeface="Sakkal Majalla" panose="02000000000000000000" pitchFamily="2" charset="-78"/>
            </a:endParaRPr>
          </a:p>
          <a:p>
            <a:pPr lvl="1" algn="r" rtl="1">
              <a:spcBef>
                <a:spcPts val="600"/>
              </a:spcBef>
              <a:spcAft>
                <a:spcPts val="0"/>
              </a:spcAft>
              <a:buFont typeface="Verdana" panose="020B0604030504040204" pitchFamily="34" charset="0"/>
              <a:buChar char="‒"/>
            </a:pPr>
            <a:r>
              <a:rPr lang="ar-SY" sz="2000" dirty="0" smtClean="0">
                <a:latin typeface="Sakkal Majalla" panose="02000000000000000000" pitchFamily="2" charset="-78"/>
                <a:ea typeface="MS PGothic" charset="0"/>
                <a:cs typeface="Sakkal Majalla" panose="02000000000000000000" pitchFamily="2" charset="-78"/>
              </a:rPr>
              <a:t>النفاذ العابر للحدود </a:t>
            </a:r>
            <a:r>
              <a:rPr lang="ar-SY" sz="2000" dirty="0">
                <a:latin typeface="Sakkal Majalla" panose="02000000000000000000" pitchFamily="2" charset="-78"/>
                <a:ea typeface="MS PGothic" charset="0"/>
                <a:cs typeface="Sakkal Majalla" panose="02000000000000000000" pitchFamily="2" charset="-78"/>
              </a:rPr>
              <a:t>إلى البيانات </a:t>
            </a:r>
            <a:r>
              <a:rPr lang="ar-SY" sz="2000" b="1" dirty="0">
                <a:latin typeface="Sakkal Majalla" panose="02000000000000000000" pitchFamily="2" charset="-78"/>
                <a:ea typeface="MS PGothic" charset="0"/>
                <a:cs typeface="Sakkal Majalla" panose="02000000000000000000" pitchFamily="2" charset="-78"/>
              </a:rPr>
              <a:t>بأوراق اعتماد تم الحصول عليها بشكل </a:t>
            </a:r>
            <a:r>
              <a:rPr lang="ar-SY" sz="2000" b="1" dirty="0" smtClean="0">
                <a:latin typeface="Sakkal Majalla" panose="02000000000000000000" pitchFamily="2" charset="-78"/>
                <a:ea typeface="MS PGothic" charset="0"/>
                <a:cs typeface="Sakkal Majalla" panose="02000000000000000000" pitchFamily="2" charset="-78"/>
              </a:rPr>
              <a:t>قانوني</a:t>
            </a:r>
          </a:p>
          <a:p>
            <a:pPr lvl="1" algn="r" rtl="1">
              <a:spcBef>
                <a:spcPts val="600"/>
              </a:spcBef>
              <a:spcAft>
                <a:spcPts val="0"/>
              </a:spcAft>
              <a:buFont typeface="Verdana" panose="020B0604030504040204" pitchFamily="34" charset="0"/>
              <a:buChar char="‒"/>
            </a:pPr>
            <a:r>
              <a:rPr lang="ar-SY" sz="2000" dirty="0">
                <a:latin typeface="Sakkal Majalla" panose="02000000000000000000" pitchFamily="2" charset="-78"/>
                <a:ea typeface="MS PGothic" charset="0"/>
                <a:cs typeface="Sakkal Majalla" panose="02000000000000000000" pitchFamily="2" charset="-78"/>
              </a:rPr>
              <a:t>النفاذ العابر للحدود </a:t>
            </a:r>
            <a:r>
              <a:rPr lang="ar-SY" sz="2000" b="1" dirty="0" smtClean="0">
                <a:latin typeface="Sakkal Majalla" panose="02000000000000000000" pitchFamily="2" charset="-78"/>
                <a:ea typeface="MS PGothic" charset="0"/>
                <a:cs typeface="Sakkal Majalla" panose="02000000000000000000" pitchFamily="2" charset="-78"/>
              </a:rPr>
              <a:t>بحسن </a:t>
            </a:r>
            <a:r>
              <a:rPr lang="ar-SY" sz="2000" b="1" dirty="0">
                <a:latin typeface="Sakkal Majalla" panose="02000000000000000000" pitchFamily="2" charset="-78"/>
                <a:ea typeface="MS PGothic" charset="0"/>
                <a:cs typeface="Sakkal Majalla" panose="02000000000000000000" pitchFamily="2" charset="-78"/>
              </a:rPr>
              <a:t>نية </a:t>
            </a:r>
            <a:r>
              <a:rPr lang="ar-SY" sz="2000" dirty="0" smtClean="0">
                <a:latin typeface="Sakkal Majalla" panose="02000000000000000000" pitchFamily="2" charset="-78"/>
                <a:ea typeface="MS PGothic" charset="0"/>
                <a:cs typeface="Sakkal Majalla" panose="02000000000000000000" pitchFamily="2" charset="-78"/>
              </a:rPr>
              <a:t>أو  </a:t>
            </a:r>
            <a:r>
              <a:rPr lang="ar-SY" sz="2000" dirty="0">
                <a:latin typeface="Sakkal Majalla" panose="02000000000000000000" pitchFamily="2" charset="-78"/>
                <a:ea typeface="MS PGothic" charset="0"/>
                <a:cs typeface="Sakkal Majalla" panose="02000000000000000000" pitchFamily="2" charset="-78"/>
              </a:rPr>
              <a:t>في ظروف </a:t>
            </a:r>
            <a:r>
              <a:rPr lang="ar-SY" sz="2000" dirty="0" smtClean="0">
                <a:latin typeface="Sakkal Majalla" panose="02000000000000000000" pitchFamily="2" charset="-78"/>
                <a:ea typeface="MS PGothic" charset="0"/>
                <a:cs typeface="Sakkal Majalla" panose="02000000000000000000" pitchFamily="2" charset="-78"/>
              </a:rPr>
              <a:t>طارئة</a:t>
            </a:r>
          </a:p>
          <a:p>
            <a:pPr lvl="1" algn="r" rtl="1">
              <a:spcBef>
                <a:spcPts val="600"/>
              </a:spcBef>
              <a:spcAft>
                <a:spcPts val="0"/>
              </a:spcAft>
              <a:buFont typeface="Verdana" panose="020B0604030504040204" pitchFamily="34" charset="0"/>
              <a:buChar char="‒"/>
            </a:pPr>
            <a:r>
              <a:rPr lang="ar-SY" sz="2000" dirty="0" smtClean="0">
                <a:latin typeface="Sakkal Majalla" panose="02000000000000000000" pitchFamily="2" charset="-78"/>
                <a:ea typeface="MS PGothic" charset="0"/>
                <a:cs typeface="Sakkal Majalla" panose="02000000000000000000" pitchFamily="2" charset="-78"/>
              </a:rPr>
              <a:t>قوة التصرف كعامل قانوني للربط</a:t>
            </a:r>
            <a:endParaRPr lang="ar-SY" sz="2000" dirty="0">
              <a:latin typeface="Sakkal Majalla" panose="02000000000000000000" pitchFamily="2" charset="-78"/>
              <a:ea typeface="MS PGothic" charset="0"/>
              <a:cs typeface="Sakkal Majalla" panose="02000000000000000000" pitchFamily="2" charset="-78"/>
            </a:endParaRPr>
          </a:p>
          <a:p>
            <a:pPr marL="0" indent="0" algn="r" rtl="1">
              <a:spcBef>
                <a:spcPts val="600"/>
              </a:spcBef>
              <a:spcAft>
                <a:spcPts val="0"/>
              </a:spcAft>
              <a:buNone/>
            </a:pPr>
            <a:endParaRPr lang="ar-SY" sz="2000" dirty="0">
              <a:latin typeface="Sakkal Majalla" panose="02000000000000000000" pitchFamily="2" charset="-78"/>
              <a:ea typeface="MS PGothic" charset="0"/>
              <a:cs typeface="Sakkal Majalla" panose="02000000000000000000" pitchFamily="2" charset="-78"/>
            </a:endParaRPr>
          </a:p>
          <a:p>
            <a:pPr marL="0" indent="0" algn="r" rtl="1">
              <a:spcBef>
                <a:spcPts val="600"/>
              </a:spcBef>
              <a:spcAft>
                <a:spcPts val="0"/>
              </a:spcAft>
              <a:buNone/>
            </a:pPr>
            <a:r>
              <a:rPr lang="ar-SY" sz="2400" dirty="0" smtClean="0">
                <a:latin typeface="Sakkal Majalla" panose="02000000000000000000" pitchFamily="2" charset="-78"/>
                <a:ea typeface="MS PGothic" charset="0"/>
                <a:cs typeface="Sakkal Majalla" panose="02000000000000000000" pitchFamily="2" charset="-78"/>
              </a:rPr>
              <a:t>د. </a:t>
            </a:r>
            <a:r>
              <a:rPr lang="ar-SY" sz="2400" b="1" dirty="0">
                <a:latin typeface="Sakkal Majalla" panose="02000000000000000000" pitchFamily="2" charset="-78"/>
                <a:ea typeface="MS PGothic" charset="0"/>
                <a:cs typeface="Sakkal Majalla" panose="02000000000000000000" pitchFamily="2" charset="-78"/>
              </a:rPr>
              <a:t>حماية البيانات</a:t>
            </a:r>
          </a:p>
          <a:p>
            <a:pPr lvl="1" algn="r" rtl="1">
              <a:spcBef>
                <a:spcPts val="600"/>
              </a:spcBef>
              <a:spcAft>
                <a:spcPts val="0"/>
              </a:spcAft>
              <a:buFont typeface="Verdana" panose="020B0604030504040204" pitchFamily="34" charset="0"/>
              <a:buChar char="‒"/>
            </a:pPr>
            <a:r>
              <a:rPr lang="ar-SY" sz="2000" dirty="0" smtClean="0">
                <a:latin typeface="Sakkal Majalla" panose="02000000000000000000" pitchFamily="2" charset="-78"/>
                <a:ea typeface="MS PGothic" charset="0"/>
                <a:cs typeface="Sakkal Majalla" panose="02000000000000000000" pitchFamily="2" charset="-78"/>
              </a:rPr>
              <a:t>شروط الإرسال العابر للحدود من </a:t>
            </a:r>
            <a:r>
              <a:rPr lang="ar-SY" sz="2000" dirty="0">
                <a:latin typeface="Sakkal Majalla" panose="02000000000000000000" pitchFamily="2" charset="-78"/>
                <a:ea typeface="MS PGothic" charset="0"/>
                <a:cs typeface="Sakkal Majalla" panose="02000000000000000000" pitchFamily="2" charset="-78"/>
              </a:rPr>
              <a:t>قبل </a:t>
            </a:r>
            <a:r>
              <a:rPr lang="ar-SY" sz="2000" dirty="0" smtClean="0">
                <a:latin typeface="Sakkal Majalla" panose="02000000000000000000" pitchFamily="2" charset="-78"/>
                <a:ea typeface="MS PGothic" charset="0"/>
                <a:cs typeface="Sakkal Majalla" panose="02000000000000000000" pitchFamily="2" charset="-78"/>
              </a:rPr>
              <a:t>سلطات إنفاذ القانون إلى </a:t>
            </a:r>
            <a:r>
              <a:rPr lang="ar-SY" sz="2000" dirty="0">
                <a:latin typeface="Sakkal Majalla" panose="02000000000000000000" pitchFamily="2" charset="-78"/>
                <a:ea typeface="MS PGothic" charset="0"/>
                <a:cs typeface="Sakkal Majalla" panose="02000000000000000000" pitchFamily="2" charset="-78"/>
              </a:rPr>
              <a:t>مزود الخدمة في </a:t>
            </a:r>
            <a:r>
              <a:rPr lang="ar-SY" sz="2000" dirty="0" smtClean="0">
                <a:latin typeface="Sakkal Majalla" panose="02000000000000000000" pitchFamily="2" charset="-78"/>
                <a:ea typeface="MS PGothic" charset="0"/>
                <a:cs typeface="Sakkal Majalla" panose="02000000000000000000" pitchFamily="2" charset="-78"/>
              </a:rPr>
              <a:t>الخارج</a:t>
            </a:r>
          </a:p>
          <a:p>
            <a:pPr lvl="1" algn="r" rtl="1">
              <a:spcBef>
                <a:spcPts val="600"/>
              </a:spcBef>
              <a:spcAft>
                <a:spcPts val="0"/>
              </a:spcAft>
              <a:buFont typeface="Verdana" panose="020B0604030504040204" pitchFamily="34" charset="0"/>
              <a:buChar char="‒"/>
            </a:pPr>
            <a:r>
              <a:rPr lang="ar-SY" sz="2000" dirty="0">
                <a:latin typeface="Sakkal Majalla" panose="02000000000000000000" pitchFamily="2" charset="-78"/>
                <a:ea typeface="MS PGothic" charset="0"/>
                <a:cs typeface="Sakkal Majalla" panose="02000000000000000000" pitchFamily="2" charset="-78"/>
              </a:rPr>
              <a:t>شروط الإرسال العابر للحدود</a:t>
            </a:r>
            <a:r>
              <a:rPr lang="ar-SY" sz="2000" dirty="0" smtClean="0">
                <a:latin typeface="Sakkal Majalla" panose="02000000000000000000" pitchFamily="2" charset="-78"/>
                <a:ea typeface="MS PGothic" charset="0"/>
                <a:cs typeface="Sakkal Majalla" panose="02000000000000000000" pitchFamily="2" charset="-78"/>
              </a:rPr>
              <a:t> </a:t>
            </a:r>
            <a:r>
              <a:rPr lang="ar-SY" sz="2000" dirty="0">
                <a:latin typeface="Sakkal Majalla" panose="02000000000000000000" pitchFamily="2" charset="-78"/>
                <a:ea typeface="MS PGothic" charset="0"/>
                <a:cs typeface="Sakkal Majalla" panose="02000000000000000000" pitchFamily="2" charset="-78"/>
              </a:rPr>
              <a:t>من قبل مزود الخدمة إلى سلطات إنفاذ القانون </a:t>
            </a:r>
            <a:r>
              <a:rPr lang="ar-SY" sz="2000" dirty="0" smtClean="0">
                <a:latin typeface="Sakkal Majalla" panose="02000000000000000000" pitchFamily="2" charset="-78"/>
                <a:ea typeface="MS PGothic" charset="0"/>
                <a:cs typeface="Sakkal Majalla" panose="02000000000000000000" pitchFamily="2" charset="-78"/>
              </a:rPr>
              <a:t>في الخارج</a:t>
            </a:r>
            <a:endParaRPr lang="en-GB" sz="2000" dirty="0">
              <a:latin typeface="Verdana" charset="0"/>
              <a:ea typeface="MS PGothic" charset="0"/>
              <a:cs typeface="Verdana" charset="0"/>
            </a:endParaRPr>
          </a:p>
        </p:txBody>
      </p:sp>
      <p:sp>
        <p:nvSpPr>
          <p:cNvPr id="10" name="Rectangle 9"/>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9095"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E5A3EFE0-AF9A-3D42-8245-78E52D6DD6A1}" type="slidenum">
              <a:rPr lang="en-US" sz="1200" b="1">
                <a:solidFill>
                  <a:srgbClr val="FFFFFF"/>
                </a:solidFill>
                <a:latin typeface="Verdana" charset="0"/>
                <a:cs typeface="Verdana" charset="0"/>
              </a:rPr>
              <a:pPr/>
              <a:t>27</a:t>
            </a:fld>
            <a:r>
              <a:rPr lang="en-US" sz="1200" b="1">
                <a:solidFill>
                  <a:srgbClr val="FFFFFF"/>
                </a:solidFill>
                <a:latin typeface="Verdana" charset="0"/>
                <a:cs typeface="Verdana" charset="0"/>
              </a:rPr>
              <a:t> -</a:t>
            </a:r>
          </a:p>
        </p:txBody>
      </p:sp>
      <p:sp>
        <p:nvSpPr>
          <p:cNvPr id="89096" name="Rectangle 1"/>
          <p:cNvSpPr>
            <a:spLocks noChangeArrowheads="1"/>
          </p:cNvSpPr>
          <p:nvPr/>
        </p:nvSpPr>
        <p:spPr bwMode="auto">
          <a:xfrm>
            <a:off x="539750" y="5373216"/>
            <a:ext cx="806450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gn="r" rtl="1">
              <a:spcAft>
                <a:spcPts val="600"/>
              </a:spcAft>
              <a:buFont typeface="Wingdings 3" pitchFamily="18" charset="2"/>
              <a:buChar char="t"/>
            </a:pPr>
            <a:r>
              <a:rPr lang="ar-SY" sz="2000" b="1" dirty="0" smtClean="0">
                <a:latin typeface="Sakkal Majalla" panose="02000000000000000000" pitchFamily="2" charset="-78"/>
                <a:cs typeface="Sakkal Majalla" panose="02000000000000000000" pitchFamily="2" charset="-78"/>
                <a:sym typeface="Wingdings 3"/>
              </a:rPr>
              <a:t>أول اجتماع لفريق العمل لصياغة البروتوكول في سبتمبر 2017</a:t>
            </a:r>
          </a:p>
          <a:p>
            <a:pPr marL="285750" indent="-285750" algn="r" rtl="1">
              <a:spcAft>
                <a:spcPts val="600"/>
              </a:spcAft>
              <a:buFont typeface="Wingdings 3" pitchFamily="18" charset="2"/>
              <a:buChar char="t"/>
            </a:pPr>
            <a:r>
              <a:rPr lang="ar-SY" sz="2000" b="1" dirty="0" smtClean="0">
                <a:latin typeface="Sakkal Majalla" panose="02000000000000000000" pitchFamily="2" charset="-78"/>
                <a:cs typeface="Sakkal Majalla" panose="02000000000000000000" pitchFamily="2" charset="-78"/>
                <a:sym typeface="Wingdings 3"/>
              </a:rPr>
              <a:t>من المتوقع أن تنتهي المفاوضات في ديسمبر  2019</a:t>
            </a:r>
            <a:endParaRPr lang="ar-SY" sz="2000" b="1" dirty="0">
              <a:latin typeface="Sakkal Majalla" panose="02000000000000000000" pitchFamily="2" charset="-78"/>
              <a:cs typeface="Sakkal Majalla" panose="02000000000000000000" pitchFamily="2" charset="-7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2483768" y="4293096"/>
            <a:ext cx="4246675" cy="923330"/>
          </a:xfrm>
          <a:prstGeom prst="rect">
            <a:avLst/>
          </a:prstGeom>
          <a:noFill/>
        </p:spPr>
        <p:txBody>
          <a:bodyPr wrap="none" rtlCol="0">
            <a:spAutoFit/>
          </a:bodyPr>
          <a:lstStyle/>
          <a:p>
            <a:pPr algn="r" rtl="1"/>
            <a:r>
              <a:rPr lang="ar-SY" altLang="fr-FR" sz="5400" b="1" dirty="0">
                <a:latin typeface="Sakkal Majalla" pitchFamily="2" charset="-78"/>
                <a:cs typeface="Sakkal Majalla" pitchFamily="2" charset="-78"/>
              </a:rPr>
              <a:t>هل لديكم أي </a:t>
            </a:r>
            <a:r>
              <a:rPr lang="ar-SY" altLang="fr-FR" sz="5400" b="1" dirty="0" smtClean="0">
                <a:latin typeface="Sakkal Majalla" pitchFamily="2" charset="-78"/>
                <a:cs typeface="Sakkal Majalla" pitchFamily="2" charset="-78"/>
              </a:rPr>
              <a:t>أسئلة</a:t>
            </a:r>
            <a:endParaRPr lang="en-GB" altLang="fr-FR" sz="5400" b="1" dirty="0">
              <a:latin typeface="Sakkal Majalla" pitchFamily="2" charset="-78"/>
              <a:cs typeface="Sakkal Majalla" pitchFamily="2" charset="-78"/>
            </a:endParaRPr>
          </a:p>
        </p:txBody>
      </p:sp>
    </p:spTree>
    <p:extLst>
      <p:ext uri="{BB962C8B-B14F-4D97-AF65-F5344CB8AC3E}">
        <p14:creationId xmlns:p14="http://schemas.microsoft.com/office/powerpoint/2010/main" val="1222577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28800"/>
            <a:ext cx="8512512" cy="4497363"/>
          </a:xfrm>
        </p:spPr>
        <p:txBody>
          <a:bodyPr>
            <a:normAutofit/>
          </a:bodyPr>
          <a:lstStyle/>
          <a:p>
            <a:pPr marL="0" indent="0" algn="r" rtl="1">
              <a:buNone/>
            </a:pPr>
            <a:r>
              <a:rPr lang="ar-SY" dirty="0" smtClean="0">
                <a:latin typeface="Sakkal Majalla" panose="02000000000000000000" pitchFamily="2" charset="-78"/>
                <a:cs typeface="Sakkal Majalla" panose="02000000000000000000" pitchFamily="2" charset="-78"/>
              </a:rPr>
              <a:t>في </a:t>
            </a:r>
            <a:r>
              <a:rPr lang="ar-SY" dirty="0">
                <a:latin typeface="Sakkal Majalla" panose="02000000000000000000" pitchFamily="2" charset="-78"/>
                <a:cs typeface="Sakkal Majalla" panose="02000000000000000000" pitchFamily="2" charset="-78"/>
              </a:rPr>
              <a:t>نهاية هذه الحصة، سيكون المشاركون قادرين على</a:t>
            </a:r>
            <a:r>
              <a:rPr lang="ar-SY" dirty="0" smtClean="0">
                <a:latin typeface="Sakkal Majalla" panose="02000000000000000000" pitchFamily="2" charset="-78"/>
                <a:cs typeface="Sakkal Majalla" panose="02000000000000000000" pitchFamily="2" charset="-78"/>
              </a:rPr>
              <a:t>:</a:t>
            </a:r>
            <a:endParaRPr lang="fr-FR" dirty="0">
              <a:latin typeface="Sakkal Majalla" panose="02000000000000000000" pitchFamily="2" charset="-78"/>
              <a:cs typeface="Sakkal Majalla" panose="02000000000000000000" pitchFamily="2" charset="-78"/>
            </a:endParaRPr>
          </a:p>
          <a:p>
            <a:pPr lvl="0" algn="just" rtl="1"/>
            <a:r>
              <a:rPr lang="ar-SY" dirty="0">
                <a:latin typeface="Sakkal Majalla" panose="02000000000000000000" pitchFamily="2" charset="-78"/>
                <a:cs typeface="Sakkal Majalla" panose="02000000000000000000" pitchFamily="2" charset="-78"/>
              </a:rPr>
              <a:t>توفير صورة محدثة عن نطاق اتفاقية بودابست</a:t>
            </a:r>
            <a:endParaRPr lang="fr-FR" dirty="0">
              <a:latin typeface="Sakkal Majalla" panose="02000000000000000000" pitchFamily="2" charset="-78"/>
              <a:cs typeface="Sakkal Majalla" panose="02000000000000000000" pitchFamily="2" charset="-78"/>
            </a:endParaRPr>
          </a:p>
          <a:p>
            <a:pPr lvl="0" algn="just" rtl="1"/>
            <a:r>
              <a:rPr lang="ar-SY" dirty="0">
                <a:latin typeface="Sakkal Majalla" panose="02000000000000000000" pitchFamily="2" charset="-78"/>
                <a:cs typeface="Sakkal Majalla" panose="02000000000000000000" pitchFamily="2" charset="-78"/>
              </a:rPr>
              <a:t>وضع قائمة بالقضايا الرئيسية المطروحة أثناء النفاذ إلى الأدلة الإلكترونية على السحابة</a:t>
            </a:r>
            <a:endParaRPr lang="fr-FR" dirty="0">
              <a:latin typeface="Sakkal Majalla" panose="02000000000000000000" pitchFamily="2" charset="-78"/>
              <a:cs typeface="Sakkal Majalla" panose="02000000000000000000" pitchFamily="2" charset="-78"/>
            </a:endParaRPr>
          </a:p>
          <a:p>
            <a:pPr algn="just" rtl="1"/>
            <a:r>
              <a:rPr lang="ar-SY" dirty="0">
                <a:latin typeface="Sakkal Majalla" panose="02000000000000000000" pitchFamily="2" charset="-78"/>
                <a:cs typeface="Sakkal Majalla" panose="02000000000000000000" pitchFamily="2" charset="-78"/>
              </a:rPr>
              <a:t>شرح الحلول التي يتم السعي إليها حاليا في سياق التشريعات الدولية </a:t>
            </a:r>
            <a:endParaRPr lang="ar-SY" dirty="0" smtClean="0">
              <a:latin typeface="Sakkal Majalla" panose="02000000000000000000" pitchFamily="2" charset="-78"/>
              <a:cs typeface="Sakkal Majalla" panose="02000000000000000000" pitchFamily="2" charset="-78"/>
            </a:endParaRPr>
          </a:p>
        </p:txBody>
      </p:sp>
      <p:sp>
        <p:nvSpPr>
          <p:cNvPr id="4" name="Title 1"/>
          <p:cNvSpPr>
            <a:spLocks noGrp="1"/>
          </p:cNvSpPr>
          <p:nvPr>
            <p:ph type="title"/>
          </p:nvPr>
        </p:nvSpPr>
        <p:spPr>
          <a:xfrm>
            <a:off x="457200" y="274638"/>
            <a:ext cx="8229600" cy="773266"/>
          </a:xfrm>
        </p:spPr>
        <p:txBody>
          <a:bodyPr/>
          <a:lstStyle/>
          <a:p>
            <a:r>
              <a:rPr lang="ar-SY" sz="5400" b="1" dirty="0" smtClean="0">
                <a:latin typeface="Sakkal Majalla" panose="02000000000000000000" pitchFamily="2" charset="-78"/>
                <a:cs typeface="Sakkal Majalla" panose="02000000000000000000" pitchFamily="2" charset="-78"/>
              </a:rPr>
              <a:t>أهداف الحصة</a:t>
            </a:r>
            <a:endParaRPr lang="en-US" sz="54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895843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0768"/>
            <a:ext cx="8229600" cy="4968552"/>
          </a:xfrm>
        </p:spPr>
        <p:txBody>
          <a:bodyPr>
            <a:noAutofit/>
          </a:bodyPr>
          <a:lstStyle/>
          <a:p>
            <a:pPr algn="r" rtl="1">
              <a:lnSpc>
                <a:spcPct val="120000"/>
              </a:lnSpc>
              <a:defRPr/>
            </a:pPr>
            <a:r>
              <a:rPr lang="ar-SY" sz="1800" b="1" dirty="0">
                <a:latin typeface="Sakkal Majalla" panose="02000000000000000000" pitchFamily="2" charset="-78"/>
                <a:cs typeface="Sakkal Majalla" panose="02000000000000000000" pitchFamily="2" charset="-78"/>
              </a:rPr>
              <a:t>نقص الفهم المشترك </a:t>
            </a:r>
            <a:r>
              <a:rPr lang="ar-SY" sz="1800" dirty="0">
                <a:latin typeface="Sakkal Majalla" panose="02000000000000000000" pitchFamily="2" charset="-78"/>
                <a:cs typeface="Sakkal Majalla" panose="02000000000000000000" pitchFamily="2" charset="-78"/>
              </a:rPr>
              <a:t>للجريمة </a:t>
            </a:r>
            <a:r>
              <a:rPr lang="ar-SY" sz="1800" dirty="0" smtClean="0">
                <a:latin typeface="Sakkal Majalla" panose="02000000000000000000" pitchFamily="2" charset="-78"/>
                <a:cs typeface="Sakkal Majalla" panose="02000000000000000000" pitchFamily="2" charset="-78"/>
              </a:rPr>
              <a:t>الإلكترونية بين </a:t>
            </a:r>
            <a:r>
              <a:rPr lang="ar-SY" sz="1800" dirty="0">
                <a:latin typeface="Sakkal Majalla" panose="02000000000000000000" pitchFamily="2" charset="-78"/>
                <a:cs typeface="Sakkal Majalla" panose="02000000000000000000" pitchFamily="2" charset="-78"/>
              </a:rPr>
              <a:t>سلطات العدالة الجنائية</a:t>
            </a:r>
          </a:p>
          <a:p>
            <a:pPr algn="r" rtl="1">
              <a:lnSpc>
                <a:spcPct val="120000"/>
              </a:lnSpc>
              <a:defRPr/>
            </a:pPr>
            <a:endParaRPr lang="ar-SY" sz="1000" b="1" dirty="0">
              <a:latin typeface="Sakkal Majalla" panose="02000000000000000000" pitchFamily="2" charset="-78"/>
              <a:cs typeface="Sakkal Majalla" panose="02000000000000000000" pitchFamily="2" charset="-78"/>
            </a:endParaRPr>
          </a:p>
          <a:p>
            <a:pPr algn="r" rtl="1">
              <a:lnSpc>
                <a:spcPct val="120000"/>
              </a:lnSpc>
              <a:defRPr/>
            </a:pPr>
            <a:r>
              <a:rPr lang="ar-SY" sz="1800" dirty="0" smtClean="0">
                <a:latin typeface="Sakkal Majalla" panose="02000000000000000000" pitchFamily="2" charset="-78"/>
                <a:cs typeface="Sakkal Majalla" panose="02000000000000000000" pitchFamily="2" charset="-78"/>
              </a:rPr>
              <a:t>التشريعات المرتبطة بالجريمة الإلكترونية متواجدة في </a:t>
            </a:r>
            <a:r>
              <a:rPr lang="ar-SY" sz="1800" dirty="0">
                <a:latin typeface="Sakkal Majalla" panose="02000000000000000000" pitchFamily="2" charset="-78"/>
                <a:cs typeface="Sakkal Majalla" panose="02000000000000000000" pitchFamily="2" charset="-78"/>
              </a:rPr>
              <a:t>عدد قليل من </a:t>
            </a:r>
            <a:r>
              <a:rPr lang="ar-SY" sz="1800" dirty="0" smtClean="0">
                <a:latin typeface="Sakkal Majalla" panose="02000000000000000000" pitchFamily="2" charset="-78"/>
                <a:cs typeface="Sakkal Majalla" panose="02000000000000000000" pitchFamily="2" charset="-78"/>
              </a:rPr>
              <a:t>البلدان</a:t>
            </a:r>
            <a:r>
              <a:rPr lang="ar-SY" sz="1800" b="1" dirty="0" smtClean="0">
                <a:latin typeface="Sakkal Majalla" panose="02000000000000000000" pitchFamily="2" charset="-78"/>
                <a:cs typeface="Sakkal Majalla" panose="02000000000000000000" pitchFamily="2" charset="-78"/>
              </a:rPr>
              <a:t>، </a:t>
            </a:r>
            <a:r>
              <a:rPr lang="ar-SY" sz="1800" b="1" dirty="0">
                <a:latin typeface="Sakkal Majalla" panose="02000000000000000000" pitchFamily="2" charset="-78"/>
                <a:cs typeface="Sakkal Majalla" panose="02000000000000000000" pitchFamily="2" charset="-78"/>
              </a:rPr>
              <a:t>والإطار التشريعي غير م</a:t>
            </a:r>
            <a:r>
              <a:rPr lang="ar-SY" sz="1800" b="1" dirty="0" smtClean="0">
                <a:latin typeface="Sakkal Majalla" panose="02000000000000000000" pitchFamily="2" charset="-78"/>
                <a:cs typeface="Sakkal Majalla" panose="02000000000000000000" pitchFamily="2" charset="-78"/>
              </a:rPr>
              <a:t>تجانس</a:t>
            </a:r>
            <a:endParaRPr lang="ar-SY" sz="1800" b="1" dirty="0">
              <a:latin typeface="Sakkal Majalla" panose="02000000000000000000" pitchFamily="2" charset="-78"/>
              <a:cs typeface="Sakkal Majalla" panose="02000000000000000000" pitchFamily="2" charset="-78"/>
            </a:endParaRPr>
          </a:p>
          <a:p>
            <a:pPr marL="0" indent="0" algn="r" rtl="1">
              <a:lnSpc>
                <a:spcPct val="120000"/>
              </a:lnSpc>
              <a:buNone/>
              <a:defRPr/>
            </a:pPr>
            <a:r>
              <a:rPr lang="ar-SY" sz="1800" dirty="0" smtClean="0">
                <a:latin typeface="Sakkal Majalla" panose="02000000000000000000" pitchFamily="2" charset="-78"/>
                <a:cs typeface="Sakkal Majalla" panose="02000000000000000000" pitchFamily="2" charset="-78"/>
              </a:rPr>
              <a:t>	- تعريف </a:t>
            </a:r>
            <a:r>
              <a:rPr lang="ar-SY" sz="1800" dirty="0">
                <a:latin typeface="Sakkal Majalla" panose="02000000000000000000" pitchFamily="2" charset="-78"/>
                <a:cs typeface="Sakkal Majalla" panose="02000000000000000000" pitchFamily="2" charset="-78"/>
              </a:rPr>
              <a:t>الجرائم </a:t>
            </a:r>
            <a:r>
              <a:rPr lang="ar-SY" sz="1800" dirty="0" smtClean="0">
                <a:latin typeface="Sakkal Majalla" panose="02000000000000000000" pitchFamily="2" charset="-78"/>
                <a:cs typeface="Sakkal Majalla" panose="02000000000000000000" pitchFamily="2" charset="-78"/>
              </a:rPr>
              <a:t>الإلكترونية</a:t>
            </a:r>
          </a:p>
          <a:p>
            <a:pPr marL="0" indent="0" algn="r" rtl="1">
              <a:lnSpc>
                <a:spcPct val="120000"/>
              </a:lnSpc>
              <a:buNone/>
              <a:defRPr/>
            </a:pPr>
            <a:r>
              <a:rPr lang="ar-SY" sz="1800" b="1" dirty="0">
                <a:latin typeface="Sakkal Majalla" panose="02000000000000000000" pitchFamily="2" charset="-78"/>
                <a:cs typeface="Sakkal Majalla" panose="02000000000000000000" pitchFamily="2" charset="-78"/>
              </a:rPr>
              <a:t>	</a:t>
            </a:r>
            <a:r>
              <a:rPr lang="ar-SY" sz="1800" b="1" dirty="0" smtClean="0">
                <a:latin typeface="Sakkal Majalla" panose="02000000000000000000" pitchFamily="2" charset="-78"/>
                <a:cs typeface="Sakkal Majalla" panose="02000000000000000000" pitchFamily="2" charset="-78"/>
              </a:rPr>
              <a:t>- ازدواجية التجريم</a:t>
            </a:r>
          </a:p>
          <a:p>
            <a:pPr marL="0" indent="0" algn="r" rtl="1">
              <a:lnSpc>
                <a:spcPct val="120000"/>
              </a:lnSpc>
              <a:buNone/>
              <a:defRPr/>
            </a:pPr>
            <a:endParaRPr lang="ar-SY" sz="1000" b="1" dirty="0">
              <a:latin typeface="Sakkal Majalla" panose="02000000000000000000" pitchFamily="2" charset="-78"/>
              <a:cs typeface="Sakkal Majalla" panose="02000000000000000000" pitchFamily="2" charset="-78"/>
            </a:endParaRPr>
          </a:p>
          <a:p>
            <a:pPr algn="r" rtl="1">
              <a:lnSpc>
                <a:spcPct val="120000"/>
              </a:lnSpc>
              <a:defRPr/>
            </a:pPr>
            <a:r>
              <a:rPr lang="ar-SY" sz="1800" dirty="0">
                <a:latin typeface="Sakkal Majalla" panose="02000000000000000000" pitchFamily="2" charset="-78"/>
                <a:cs typeface="Sakkal Majalla" panose="02000000000000000000" pitchFamily="2" charset="-78"/>
              </a:rPr>
              <a:t>التعامل مع </a:t>
            </a:r>
            <a:r>
              <a:rPr lang="ar-SY" sz="1800" b="1" dirty="0" smtClean="0">
                <a:latin typeface="Sakkal Majalla" panose="02000000000000000000" pitchFamily="2" charset="-78"/>
                <a:cs typeface="Sakkal Majalla" panose="02000000000000000000" pitchFamily="2" charset="-78"/>
              </a:rPr>
              <a:t>المنظومات التكنولوجية </a:t>
            </a:r>
            <a:r>
              <a:rPr lang="ar-SY" sz="1800" b="1" dirty="0">
                <a:latin typeface="Sakkal Majalla" panose="02000000000000000000" pitchFamily="2" charset="-78"/>
                <a:cs typeface="Sakkal Majalla" panose="02000000000000000000" pitchFamily="2" charset="-78"/>
              </a:rPr>
              <a:t>الجديدة</a:t>
            </a:r>
          </a:p>
          <a:p>
            <a:pPr marL="0" indent="0" algn="r" rtl="1">
              <a:lnSpc>
                <a:spcPct val="120000"/>
              </a:lnSpc>
              <a:buNone/>
              <a:defRPr/>
            </a:pPr>
            <a:r>
              <a:rPr lang="ar-SY" sz="1800" b="1" dirty="0" smtClean="0">
                <a:latin typeface="Sakkal Majalla" panose="02000000000000000000" pitchFamily="2" charset="-78"/>
                <a:cs typeface="Sakkal Majalla" panose="02000000000000000000" pitchFamily="2" charset="-78"/>
              </a:rPr>
              <a:t>	- </a:t>
            </a:r>
            <a:r>
              <a:rPr lang="ar-SY" sz="1800" dirty="0" smtClean="0">
                <a:latin typeface="Sakkal Majalla" panose="02000000000000000000" pitchFamily="2" charset="-78"/>
                <a:cs typeface="Sakkal Majalla" panose="02000000000000000000" pitchFamily="2" charset="-78"/>
              </a:rPr>
              <a:t>الحوسبة السحابية</a:t>
            </a:r>
          </a:p>
          <a:p>
            <a:pPr marL="0" indent="0" algn="r" rtl="1">
              <a:lnSpc>
                <a:spcPct val="120000"/>
              </a:lnSpc>
              <a:buNone/>
              <a:defRPr/>
            </a:pPr>
            <a:r>
              <a:rPr lang="ar-SY" sz="1800" b="1" dirty="0" smtClean="0">
                <a:latin typeface="Sakkal Majalla" panose="02000000000000000000" pitchFamily="2" charset="-78"/>
                <a:cs typeface="Sakkal Majalla" panose="02000000000000000000" pitchFamily="2" charset="-78"/>
              </a:rPr>
              <a:t>	- </a:t>
            </a:r>
            <a:r>
              <a:rPr lang="ar-SY" sz="1800" dirty="0" smtClean="0">
                <a:latin typeface="Sakkal Majalla" panose="02000000000000000000" pitchFamily="2" charset="-78"/>
                <a:cs typeface="Sakkal Majalla" panose="02000000000000000000" pitchFamily="2" charset="-78"/>
              </a:rPr>
              <a:t>الشبكة المظلمة والعملات الافتراضية</a:t>
            </a:r>
          </a:p>
          <a:p>
            <a:pPr marL="0" indent="0" algn="r" rtl="1">
              <a:lnSpc>
                <a:spcPct val="120000"/>
              </a:lnSpc>
              <a:buNone/>
              <a:defRPr/>
            </a:pPr>
            <a:r>
              <a:rPr lang="ar-SY" sz="1800" dirty="0">
                <a:latin typeface="Sakkal Majalla" panose="02000000000000000000" pitchFamily="2" charset="-78"/>
                <a:cs typeface="Sakkal Majalla" panose="02000000000000000000" pitchFamily="2" charset="-78"/>
              </a:rPr>
              <a:t>	</a:t>
            </a:r>
            <a:r>
              <a:rPr lang="ar-SY" sz="1800" dirty="0" smtClean="0">
                <a:latin typeface="Sakkal Majalla" panose="02000000000000000000" pitchFamily="2" charset="-78"/>
                <a:cs typeface="Sakkal Majalla" panose="02000000000000000000" pitchFamily="2" charset="-78"/>
              </a:rPr>
              <a:t>- إنترنت </a:t>
            </a:r>
            <a:r>
              <a:rPr lang="ar-SY" sz="1800" dirty="0">
                <a:latin typeface="Sakkal Majalla" panose="02000000000000000000" pitchFamily="2" charset="-78"/>
                <a:cs typeface="Sakkal Majalla" panose="02000000000000000000" pitchFamily="2" charset="-78"/>
              </a:rPr>
              <a:t>الأشياء</a:t>
            </a:r>
          </a:p>
          <a:p>
            <a:pPr algn="r" rtl="1">
              <a:lnSpc>
                <a:spcPct val="120000"/>
              </a:lnSpc>
              <a:defRPr/>
            </a:pPr>
            <a:endParaRPr lang="ar-SY" sz="1000" b="1" dirty="0">
              <a:latin typeface="Sakkal Majalla" panose="02000000000000000000" pitchFamily="2" charset="-78"/>
              <a:cs typeface="Sakkal Majalla" panose="02000000000000000000" pitchFamily="2" charset="-78"/>
            </a:endParaRPr>
          </a:p>
          <a:p>
            <a:pPr algn="r" rtl="1">
              <a:lnSpc>
                <a:spcPct val="120000"/>
              </a:lnSpc>
              <a:defRPr/>
            </a:pPr>
            <a:r>
              <a:rPr lang="ar-SY" sz="1800" b="1" dirty="0" smtClean="0">
                <a:latin typeface="Sakkal Majalla" panose="02000000000000000000" pitchFamily="2" charset="-78"/>
                <a:cs typeface="Sakkal Majalla" panose="02000000000000000000" pitchFamily="2" charset="-78"/>
              </a:rPr>
              <a:t>الإحصاءات الموثوقة </a:t>
            </a:r>
            <a:r>
              <a:rPr lang="ar-SY" sz="1800" dirty="0">
                <a:latin typeface="Sakkal Majalla" panose="02000000000000000000" pitchFamily="2" charset="-78"/>
                <a:cs typeface="Sakkal Majalla" panose="02000000000000000000" pitchFamily="2" charset="-78"/>
              </a:rPr>
              <a:t>غير متوفرة بالكامل</a:t>
            </a:r>
          </a:p>
          <a:p>
            <a:pPr marL="0" indent="0" algn="r" rtl="1">
              <a:lnSpc>
                <a:spcPct val="120000"/>
              </a:lnSpc>
              <a:buNone/>
              <a:defRPr/>
            </a:pPr>
            <a:r>
              <a:rPr lang="ar-SY" sz="1800" dirty="0" smtClean="0">
                <a:latin typeface="Sakkal Majalla" panose="02000000000000000000" pitchFamily="2" charset="-78"/>
                <a:cs typeface="Sakkal Majalla" panose="02000000000000000000" pitchFamily="2" charset="-78"/>
              </a:rPr>
              <a:t>	- الحالات التي تم </a:t>
            </a:r>
            <a:r>
              <a:rPr lang="ar-SY" sz="1800" dirty="0">
                <a:latin typeface="Sakkal Majalla" panose="02000000000000000000" pitchFamily="2" charset="-78"/>
                <a:cs typeface="Sakkal Majalla" panose="02000000000000000000" pitchFamily="2" charset="-78"/>
              </a:rPr>
              <a:t>الإبلاغ </a:t>
            </a:r>
            <a:r>
              <a:rPr lang="ar-SY" sz="1800" dirty="0" smtClean="0">
                <a:latin typeface="Sakkal Majalla" panose="02000000000000000000" pitchFamily="2" charset="-78"/>
                <a:cs typeface="Sakkal Majalla" panose="02000000000000000000" pitchFamily="2" charset="-78"/>
              </a:rPr>
              <a:t>عنها، </a:t>
            </a:r>
            <a:r>
              <a:rPr lang="ar-SY" sz="1800" dirty="0">
                <a:latin typeface="Sakkal Majalla" panose="02000000000000000000" pitchFamily="2" charset="-78"/>
                <a:cs typeface="Sakkal Majalla" panose="02000000000000000000" pitchFamily="2" charset="-78"/>
              </a:rPr>
              <a:t>التحقيق </a:t>
            </a:r>
            <a:r>
              <a:rPr lang="ar-SY" sz="1800" dirty="0" smtClean="0">
                <a:latin typeface="Sakkal Majalla" panose="02000000000000000000" pitchFamily="2" charset="-78"/>
                <a:cs typeface="Sakkal Majalla" panose="02000000000000000000" pitchFamily="2" charset="-78"/>
              </a:rPr>
              <a:t>فيها، متابعتها والفصل فيها</a:t>
            </a:r>
          </a:p>
          <a:p>
            <a:pPr marL="0" indent="0" algn="r" rtl="1">
              <a:lnSpc>
                <a:spcPct val="120000"/>
              </a:lnSpc>
              <a:buNone/>
              <a:defRPr/>
            </a:pPr>
            <a:r>
              <a:rPr lang="ar-SY" sz="1800" dirty="0">
                <a:latin typeface="Sakkal Majalla" panose="02000000000000000000" pitchFamily="2" charset="-78"/>
                <a:cs typeface="Sakkal Majalla" panose="02000000000000000000" pitchFamily="2" charset="-78"/>
              </a:rPr>
              <a:t>	</a:t>
            </a:r>
            <a:r>
              <a:rPr lang="ar-SY" sz="1800" dirty="0" smtClean="0">
                <a:latin typeface="Sakkal Majalla" panose="02000000000000000000" pitchFamily="2" charset="-78"/>
                <a:cs typeface="Sakkal Majalla" panose="02000000000000000000" pitchFamily="2" charset="-78"/>
              </a:rPr>
              <a:t>- عدد </a:t>
            </a:r>
            <a:r>
              <a:rPr lang="ar-SY" sz="1800" dirty="0">
                <a:latin typeface="Sakkal Majalla" panose="02000000000000000000" pitchFamily="2" charset="-78"/>
                <a:cs typeface="Sakkal Majalla" panose="02000000000000000000" pitchFamily="2" charset="-78"/>
              </a:rPr>
              <a:t>وأنواع الأدلة الإلكترونية المستخرجة </a:t>
            </a:r>
            <a:r>
              <a:rPr lang="ar-SY" sz="1800" dirty="0" smtClean="0">
                <a:latin typeface="Sakkal Majalla" panose="02000000000000000000" pitchFamily="2" charset="-78"/>
                <a:cs typeface="Sakkal Majalla" panose="02000000000000000000" pitchFamily="2" charset="-78"/>
              </a:rPr>
              <a:t>والأجهزة التي تم تحليلها</a:t>
            </a:r>
            <a:endParaRPr lang="ar-SY" sz="1800" dirty="0" smtClean="0">
              <a:latin typeface="Sakkal Majalla" panose="02000000000000000000" pitchFamily="2" charset="-78"/>
              <a:cs typeface="Sakkal Majalla" panose="02000000000000000000" pitchFamily="2" charset="-78"/>
            </a:endParaRPr>
          </a:p>
        </p:txBody>
      </p:sp>
      <p:sp>
        <p:nvSpPr>
          <p:cNvPr id="1843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8436" name="TextBox 7"/>
          <p:cNvSpPr txBox="1">
            <a:spLocks noChangeArrowheads="1"/>
          </p:cNvSpPr>
          <p:nvPr/>
        </p:nvSpPr>
        <p:spPr bwMode="auto">
          <a:xfrm>
            <a:off x="1403350" y="-27384"/>
            <a:ext cx="76327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3600" dirty="0" smtClean="0">
                <a:solidFill>
                  <a:schemeClr val="bg1"/>
                </a:solidFill>
                <a:latin typeface="Sakkal Majalla" panose="02000000000000000000" pitchFamily="2" charset="-78"/>
                <a:cs typeface="Sakkal Majalla" panose="02000000000000000000" pitchFamily="2" charset="-78"/>
              </a:rPr>
              <a:t>الجريمة الإلكترونية كمسألة متعلقة بالعدالة الجنائية – </a:t>
            </a:r>
          </a:p>
          <a:p>
            <a:pPr algn="r" rtl="1"/>
            <a:r>
              <a:rPr lang="ar-SY" sz="3600" dirty="0" smtClean="0">
                <a:solidFill>
                  <a:schemeClr val="bg1"/>
                </a:solidFill>
                <a:latin typeface="Sakkal Majalla" panose="02000000000000000000" pitchFamily="2" charset="-78"/>
                <a:cs typeface="Sakkal Majalla" panose="02000000000000000000" pitchFamily="2" charset="-78"/>
              </a:rPr>
              <a:t>أهم التحديات</a:t>
            </a:r>
            <a:endParaRPr lang="en-GB" sz="3600" dirty="0">
              <a:solidFill>
                <a:schemeClr val="bg1"/>
              </a:solidFill>
              <a:latin typeface="Sakkal Majalla" panose="02000000000000000000" pitchFamily="2" charset="-78"/>
              <a:cs typeface="Sakkal Majalla" panose="02000000000000000000" pitchFamily="2" charset="-78"/>
            </a:endParaRPr>
          </a:p>
        </p:txBody>
      </p:sp>
      <p:pic>
        <p:nvPicPr>
          <p:cNvPr id="18437"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www.coe.int/cybercrime						                      - </a:t>
            </a:r>
            <a:fld id="{F50FF694-912A-834E-AD45-B984C7BF2CE4}" type="slidenum">
              <a:rPr lang="en-US" sz="1200" b="1">
                <a:solidFill>
                  <a:srgbClr val="FFFFFF"/>
                </a:solidFill>
                <a:latin typeface="Verdana" charset="0"/>
                <a:cs typeface="Verdana" charset="0"/>
              </a:rPr>
              <a:pPr/>
              <a:t>4</a:t>
            </a:fld>
            <a:r>
              <a:rPr lang="en-US" sz="1200" b="1">
                <a:solidFill>
                  <a:srgbClr val="FFFFFF"/>
                </a:solidFill>
                <a:latin typeface="Verdana" charset="0"/>
                <a:cs typeface="Verdana" charset="0"/>
              </a:rPr>
              <a:t> -</a:t>
            </a:r>
          </a:p>
        </p:txBody>
      </p:sp>
    </p:spTree>
    <p:extLst>
      <p:ext uri="{BB962C8B-B14F-4D97-AF65-F5344CB8AC3E}">
        <p14:creationId xmlns:p14="http://schemas.microsoft.com/office/powerpoint/2010/main" val="1028647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4743"/>
            <a:ext cx="8229600" cy="5463381"/>
          </a:xfrm>
        </p:spPr>
        <p:txBody>
          <a:bodyPr>
            <a:noAutofit/>
          </a:bodyPr>
          <a:lstStyle/>
          <a:p>
            <a:pPr algn="r" rtl="1">
              <a:lnSpc>
                <a:spcPct val="120000"/>
              </a:lnSpc>
              <a:defRPr/>
            </a:pPr>
            <a:r>
              <a:rPr lang="ar-SY" sz="1800" dirty="0">
                <a:latin typeface="Sakkal Majalla" panose="02000000000000000000" pitchFamily="2" charset="-78"/>
                <a:cs typeface="Sakkal Majalla" panose="02000000000000000000" pitchFamily="2" charset="-78"/>
              </a:rPr>
              <a:t> </a:t>
            </a:r>
            <a:r>
              <a:rPr lang="ar-SY" sz="1800" dirty="0" smtClean="0">
                <a:latin typeface="Sakkal Majalla" panose="02000000000000000000" pitchFamily="2" charset="-78"/>
                <a:cs typeface="Sakkal Majalla" panose="02000000000000000000" pitchFamily="2" charset="-78"/>
              </a:rPr>
              <a:t>عادة </a:t>
            </a:r>
            <a:r>
              <a:rPr lang="ar-SY" sz="1800" dirty="0">
                <a:latin typeface="Sakkal Majalla" panose="02000000000000000000" pitchFamily="2" charset="-78"/>
                <a:cs typeface="Sakkal Majalla" panose="02000000000000000000" pitchFamily="2" charset="-78"/>
              </a:rPr>
              <a:t>ما تعاني وحدات التحقيق في الجرائم </a:t>
            </a:r>
            <a:r>
              <a:rPr lang="ar-SY" sz="1800" dirty="0" smtClean="0">
                <a:latin typeface="Sakkal Majalla" panose="02000000000000000000" pitchFamily="2" charset="-78"/>
                <a:cs typeface="Sakkal Majalla" panose="02000000000000000000" pitchFamily="2" charset="-78"/>
              </a:rPr>
              <a:t>الإلكترونية من خصاص في عدد الموظفين ومن انعدام </a:t>
            </a:r>
            <a:r>
              <a:rPr lang="ar-SY" sz="1800" b="1" dirty="0" smtClean="0">
                <a:latin typeface="Sakkal Majalla" panose="02000000000000000000" pitchFamily="2" charset="-78"/>
                <a:cs typeface="Sakkal Majalla" panose="02000000000000000000" pitchFamily="2" charset="-78"/>
              </a:rPr>
              <a:t>التدريب المناسب/ عدم التوفر على المهارات الملائمة</a:t>
            </a:r>
            <a:endParaRPr lang="ar-SY" sz="1800" b="1" dirty="0">
              <a:latin typeface="Sakkal Majalla" panose="02000000000000000000" pitchFamily="2" charset="-78"/>
              <a:cs typeface="Sakkal Majalla" panose="02000000000000000000" pitchFamily="2" charset="-78"/>
            </a:endParaRPr>
          </a:p>
          <a:p>
            <a:pPr marL="0" indent="0" algn="r" rtl="1">
              <a:lnSpc>
                <a:spcPct val="120000"/>
              </a:lnSpc>
              <a:buNone/>
              <a:defRPr/>
            </a:pPr>
            <a:r>
              <a:rPr lang="ar-SY" sz="1600" dirty="0" smtClean="0">
                <a:latin typeface="Sakkal Majalla" panose="02000000000000000000" pitchFamily="2" charset="-78"/>
                <a:cs typeface="Sakkal Majalla" panose="02000000000000000000" pitchFamily="2" charset="-78"/>
              </a:rPr>
              <a:t>	- استخدام الشبكة الافتراضية الخاصة (</a:t>
            </a:r>
            <a:r>
              <a:rPr lang="en-US" sz="1600" dirty="0">
                <a:latin typeface="Sakkal Majalla" panose="02000000000000000000" pitchFamily="2" charset="-78"/>
                <a:cs typeface="Sakkal Majalla" panose="02000000000000000000" pitchFamily="2" charset="-78"/>
              </a:rPr>
              <a:t>VPN</a:t>
            </a:r>
            <a:r>
              <a:rPr lang="ar-SY" sz="1600" dirty="0" smtClean="0">
                <a:latin typeface="Sakkal Majalla" panose="02000000000000000000" pitchFamily="2" charset="-78"/>
                <a:cs typeface="Sakkal Majalla" panose="02000000000000000000" pitchFamily="2" charset="-78"/>
              </a:rPr>
              <a:t>)/الأنفاق و</a:t>
            </a:r>
            <a:r>
              <a:rPr lang="ar-SA" sz="1600" dirty="0" smtClean="0">
                <a:latin typeface="Sakkal Majalla" panose="02000000000000000000" pitchFamily="2" charset="-78"/>
                <a:cs typeface="Sakkal Majalla" panose="02000000000000000000" pitchFamily="2" charset="-78"/>
              </a:rPr>
              <a:t>الخادوم الوسيط</a:t>
            </a:r>
            <a:r>
              <a:rPr lang="ar-SY" sz="1600" dirty="0" smtClean="0">
                <a:latin typeface="Sakkal Majalla" panose="02000000000000000000" pitchFamily="2" charset="-78"/>
                <a:cs typeface="Sakkal Majalla" panose="02000000000000000000" pitchFamily="2" charset="-78"/>
              </a:rPr>
              <a:t> (بروكسي) / استخدام الشبكات المظلمة والعملات 	الافتراضية</a:t>
            </a:r>
          </a:p>
          <a:p>
            <a:pPr marL="0" indent="0" algn="r" rtl="1">
              <a:lnSpc>
                <a:spcPct val="120000"/>
              </a:lnSpc>
              <a:buNone/>
              <a:defRPr/>
            </a:pPr>
            <a:r>
              <a:rPr lang="ar-SY" sz="1800" dirty="0">
                <a:latin typeface="Sakkal Majalla" panose="02000000000000000000" pitchFamily="2" charset="-78"/>
                <a:cs typeface="Sakkal Majalla" panose="02000000000000000000" pitchFamily="2" charset="-78"/>
              </a:rPr>
              <a:t>	</a:t>
            </a:r>
            <a:r>
              <a:rPr lang="ar-SY" sz="1600" dirty="0" smtClean="0">
                <a:latin typeface="Sakkal Majalla" panose="02000000000000000000" pitchFamily="2" charset="-78"/>
                <a:cs typeface="Sakkal Majalla" panose="02000000000000000000" pitchFamily="2" charset="-78"/>
              </a:rPr>
              <a:t>- فهم </a:t>
            </a:r>
            <a:r>
              <a:rPr lang="ar-SY" sz="1600" dirty="0">
                <a:latin typeface="Sakkal Majalla" panose="02000000000000000000" pitchFamily="2" charset="-78"/>
                <a:cs typeface="Sakkal Majalla" panose="02000000000000000000" pitchFamily="2" charset="-78"/>
              </a:rPr>
              <a:t>طريقة العمل / </a:t>
            </a:r>
            <a:r>
              <a:rPr lang="ar-SY" sz="1600" dirty="0" smtClean="0">
                <a:latin typeface="Sakkal Majalla" panose="02000000000000000000" pitchFamily="2" charset="-78"/>
                <a:cs typeface="Sakkal Majalla" panose="02000000000000000000" pitchFamily="2" charset="-78"/>
              </a:rPr>
              <a:t>والأدلة التي يجب جمعها</a:t>
            </a:r>
          </a:p>
          <a:p>
            <a:pPr marL="0" indent="0" algn="r" rtl="1">
              <a:lnSpc>
                <a:spcPct val="120000"/>
              </a:lnSpc>
              <a:buNone/>
              <a:defRPr/>
            </a:pPr>
            <a:r>
              <a:rPr lang="ar-SY" sz="1600" dirty="0">
                <a:latin typeface="Sakkal Majalla" panose="02000000000000000000" pitchFamily="2" charset="-78"/>
                <a:cs typeface="Sakkal Majalla" panose="02000000000000000000" pitchFamily="2" charset="-78"/>
              </a:rPr>
              <a:t>	</a:t>
            </a:r>
            <a:r>
              <a:rPr lang="ar-SY" sz="1600" dirty="0" smtClean="0">
                <a:latin typeface="Sakkal Majalla" panose="02000000000000000000" pitchFamily="2" charset="-78"/>
                <a:cs typeface="Sakkal Majalla" panose="02000000000000000000" pitchFamily="2" charset="-78"/>
              </a:rPr>
              <a:t>- التحقيق </a:t>
            </a:r>
            <a:r>
              <a:rPr lang="ar-SY" sz="1600" dirty="0">
                <a:latin typeface="Sakkal Majalla" panose="02000000000000000000" pitchFamily="2" charset="-78"/>
                <a:cs typeface="Sakkal Majalla" panose="02000000000000000000" pitchFamily="2" charset="-78"/>
              </a:rPr>
              <a:t>في الأشكال الممكنة للجريمة المنظمة </a:t>
            </a:r>
            <a:r>
              <a:rPr lang="ar-SY" sz="1600" dirty="0" smtClean="0">
                <a:latin typeface="Sakkal Majalla" panose="02000000000000000000" pitchFamily="2" charset="-78"/>
                <a:cs typeface="Sakkal Majalla" panose="02000000000000000000" pitchFamily="2" charset="-78"/>
              </a:rPr>
              <a:t>مقارنة بالمجرم الفردي.</a:t>
            </a:r>
            <a:endParaRPr lang="ar-SY" sz="1600" dirty="0">
              <a:latin typeface="Sakkal Majalla" panose="02000000000000000000" pitchFamily="2" charset="-78"/>
              <a:cs typeface="Sakkal Majalla" panose="02000000000000000000" pitchFamily="2" charset="-78"/>
            </a:endParaRPr>
          </a:p>
          <a:p>
            <a:pPr algn="r" rtl="1">
              <a:lnSpc>
                <a:spcPct val="120000"/>
              </a:lnSpc>
              <a:defRPr/>
            </a:pPr>
            <a:endParaRPr lang="ar-SY" sz="800" dirty="0">
              <a:latin typeface="Sakkal Majalla" panose="02000000000000000000" pitchFamily="2" charset="-78"/>
              <a:cs typeface="Sakkal Majalla" panose="02000000000000000000" pitchFamily="2" charset="-78"/>
            </a:endParaRPr>
          </a:p>
          <a:p>
            <a:pPr algn="r" rtl="1">
              <a:lnSpc>
                <a:spcPct val="120000"/>
              </a:lnSpc>
              <a:defRPr/>
            </a:pPr>
            <a:r>
              <a:rPr lang="ar-SY" sz="1800" b="1" dirty="0">
                <a:latin typeface="Sakkal Majalla" panose="02000000000000000000" pitchFamily="2" charset="-78"/>
                <a:cs typeface="Sakkal Majalla" panose="02000000000000000000" pitchFamily="2" charset="-78"/>
              </a:rPr>
              <a:t>قدرات تقنية محدودة </a:t>
            </a:r>
            <a:r>
              <a:rPr lang="ar-SY" sz="1800" dirty="0">
                <a:latin typeface="Sakkal Majalla" panose="02000000000000000000" pitchFamily="2" charset="-78"/>
                <a:cs typeface="Sakkal Majalla" panose="02000000000000000000" pitchFamily="2" charset="-78"/>
              </a:rPr>
              <a:t>لدعم تحقيق ناجح</a:t>
            </a:r>
          </a:p>
          <a:p>
            <a:pPr marL="0" indent="0" algn="r" rtl="1">
              <a:lnSpc>
                <a:spcPct val="120000"/>
              </a:lnSpc>
              <a:buNone/>
              <a:defRPr/>
            </a:pPr>
            <a:r>
              <a:rPr lang="ar-SY" sz="1800" dirty="0" smtClean="0">
                <a:latin typeface="Sakkal Majalla" panose="02000000000000000000" pitchFamily="2" charset="-78"/>
                <a:cs typeface="Sakkal Majalla" panose="02000000000000000000" pitchFamily="2" charset="-78"/>
              </a:rPr>
              <a:t>	</a:t>
            </a:r>
            <a:r>
              <a:rPr lang="ar-SY" sz="1600" dirty="0" smtClean="0">
                <a:latin typeface="Sakkal Majalla" panose="02000000000000000000" pitchFamily="2" charset="-78"/>
                <a:cs typeface="Sakkal Majalla" panose="02000000000000000000" pitchFamily="2" charset="-78"/>
              </a:rPr>
              <a:t>- مختبرات الاستدلال الجنائي للبيانات </a:t>
            </a:r>
            <a:r>
              <a:rPr lang="ar-SY" sz="1600" dirty="0">
                <a:latin typeface="Sakkal Majalla" panose="02000000000000000000" pitchFamily="2" charset="-78"/>
                <a:cs typeface="Sakkal Majalla" panose="02000000000000000000" pitchFamily="2" charset="-78"/>
              </a:rPr>
              <a:t>/ </a:t>
            </a:r>
            <a:r>
              <a:rPr lang="ar-SY" sz="1600" dirty="0" smtClean="0">
                <a:latin typeface="Sakkal Majalla" panose="02000000000000000000" pitchFamily="2" charset="-78"/>
                <a:cs typeface="Sakkal Majalla" panose="02000000000000000000" pitchFamily="2" charset="-78"/>
              </a:rPr>
              <a:t>الأجهزة المحمولة متقادمة</a:t>
            </a:r>
            <a:endParaRPr lang="ar-SY" sz="1600" dirty="0">
              <a:latin typeface="Sakkal Majalla" panose="02000000000000000000" pitchFamily="2" charset="-78"/>
              <a:cs typeface="Sakkal Majalla" panose="02000000000000000000" pitchFamily="2" charset="-78"/>
            </a:endParaRPr>
          </a:p>
          <a:p>
            <a:pPr marL="0" indent="0" algn="r" rtl="1">
              <a:lnSpc>
                <a:spcPct val="120000"/>
              </a:lnSpc>
              <a:buNone/>
              <a:defRPr/>
            </a:pPr>
            <a:r>
              <a:rPr lang="ar-SY" sz="1600" dirty="0" smtClean="0">
                <a:latin typeface="Sakkal Majalla" panose="02000000000000000000" pitchFamily="2" charset="-78"/>
                <a:cs typeface="Sakkal Majalla" panose="02000000000000000000" pitchFamily="2" charset="-78"/>
              </a:rPr>
              <a:t>	- الاستدلال الجنائب للبرمجيات </a:t>
            </a:r>
            <a:r>
              <a:rPr lang="ar-SY" sz="1600" dirty="0">
                <a:latin typeface="Sakkal Majalla" panose="02000000000000000000" pitchFamily="2" charset="-78"/>
                <a:cs typeface="Sakkal Majalla" panose="02000000000000000000" pitchFamily="2" charset="-78"/>
              </a:rPr>
              <a:t>الخبيثة والقدرات الهندسية العكسية</a:t>
            </a:r>
          </a:p>
          <a:p>
            <a:pPr marL="0" indent="0" algn="r" rtl="1">
              <a:lnSpc>
                <a:spcPct val="120000"/>
              </a:lnSpc>
              <a:buNone/>
              <a:defRPr/>
            </a:pPr>
            <a:r>
              <a:rPr lang="ar-SY" sz="1600" dirty="0" smtClean="0">
                <a:latin typeface="Sakkal Majalla" panose="02000000000000000000" pitchFamily="2" charset="-78"/>
                <a:cs typeface="Sakkal Majalla" panose="02000000000000000000" pitchFamily="2" charset="-78"/>
              </a:rPr>
              <a:t>	- التعاون </a:t>
            </a:r>
            <a:r>
              <a:rPr lang="ar-SY" sz="1600" dirty="0">
                <a:latin typeface="Sakkal Majalla" panose="02000000000000000000" pitchFamily="2" charset="-78"/>
                <a:cs typeface="Sakkal Majalla" panose="02000000000000000000" pitchFamily="2" charset="-78"/>
              </a:rPr>
              <a:t>مع مزودي </a:t>
            </a:r>
            <a:r>
              <a:rPr lang="ar-SY" sz="1600" dirty="0" smtClean="0">
                <a:latin typeface="Sakkal Majalla" panose="02000000000000000000" pitchFamily="2" charset="-78"/>
                <a:cs typeface="Sakkal Majalla" panose="02000000000000000000" pitchFamily="2" charset="-78"/>
              </a:rPr>
              <a:t>خدمات </a:t>
            </a:r>
            <a:r>
              <a:rPr lang="ar-SY" sz="1600" dirty="0">
                <a:latin typeface="Sakkal Majalla" panose="02000000000000000000" pitchFamily="2" charset="-78"/>
                <a:cs typeface="Sakkal Majalla" panose="02000000000000000000" pitchFamily="2" charset="-78"/>
              </a:rPr>
              <a:t>الاتصالات </a:t>
            </a:r>
            <a:r>
              <a:rPr lang="ar-SY" sz="1600" dirty="0" smtClean="0">
                <a:latin typeface="Sakkal Majalla" panose="02000000000000000000" pitchFamily="2" charset="-78"/>
                <a:cs typeface="Sakkal Majalla" panose="02000000000000000000" pitchFamily="2" charset="-78"/>
              </a:rPr>
              <a:t>المحليين</a:t>
            </a:r>
            <a:endParaRPr lang="ar-SY" sz="1600" dirty="0">
              <a:latin typeface="Sakkal Majalla" panose="02000000000000000000" pitchFamily="2" charset="-78"/>
              <a:cs typeface="Sakkal Majalla" panose="02000000000000000000" pitchFamily="2" charset="-78"/>
            </a:endParaRPr>
          </a:p>
          <a:p>
            <a:pPr algn="r" rtl="1">
              <a:lnSpc>
                <a:spcPct val="120000"/>
              </a:lnSpc>
              <a:defRPr/>
            </a:pPr>
            <a:endParaRPr lang="ar-SY" sz="800" dirty="0">
              <a:latin typeface="Sakkal Majalla" panose="02000000000000000000" pitchFamily="2" charset="-78"/>
              <a:cs typeface="Sakkal Majalla" panose="02000000000000000000" pitchFamily="2" charset="-78"/>
            </a:endParaRPr>
          </a:p>
          <a:p>
            <a:pPr algn="r" rtl="1">
              <a:lnSpc>
                <a:spcPct val="120000"/>
              </a:lnSpc>
              <a:defRPr/>
            </a:pPr>
            <a:r>
              <a:rPr lang="ar-SY" sz="1800" b="1" dirty="0">
                <a:latin typeface="Sakkal Majalla" panose="02000000000000000000" pitchFamily="2" charset="-78"/>
                <a:cs typeface="Sakkal Majalla" panose="02000000000000000000" pitchFamily="2" charset="-78"/>
              </a:rPr>
              <a:t>التعاون الدولي</a:t>
            </a:r>
          </a:p>
          <a:p>
            <a:pPr marL="0" indent="0" algn="r" rtl="1">
              <a:lnSpc>
                <a:spcPct val="120000"/>
              </a:lnSpc>
              <a:buNone/>
              <a:defRPr/>
            </a:pPr>
            <a:r>
              <a:rPr lang="ar-SY" sz="1800" dirty="0" smtClean="0">
                <a:latin typeface="Sakkal Majalla" panose="02000000000000000000" pitchFamily="2" charset="-78"/>
                <a:cs typeface="Sakkal Majalla" panose="02000000000000000000" pitchFamily="2" charset="-78"/>
              </a:rPr>
              <a:t>	</a:t>
            </a:r>
            <a:r>
              <a:rPr lang="ar-SY" sz="1600" dirty="0" smtClean="0">
                <a:latin typeface="Sakkal Majalla" panose="02000000000000000000" pitchFamily="2" charset="-78"/>
                <a:cs typeface="Sakkal Majalla" panose="02000000000000000000" pitchFamily="2" charset="-78"/>
              </a:rPr>
              <a:t>- بين مصالح الشرطة</a:t>
            </a:r>
            <a:endParaRPr lang="ar-SY" sz="1600" dirty="0">
              <a:latin typeface="Sakkal Majalla" panose="02000000000000000000" pitchFamily="2" charset="-78"/>
              <a:cs typeface="Sakkal Majalla" panose="02000000000000000000" pitchFamily="2" charset="-78"/>
            </a:endParaRPr>
          </a:p>
          <a:p>
            <a:pPr marL="0" indent="0" algn="r" rtl="1">
              <a:lnSpc>
                <a:spcPct val="120000"/>
              </a:lnSpc>
              <a:buNone/>
              <a:defRPr/>
            </a:pPr>
            <a:r>
              <a:rPr lang="ar-SY" sz="1600" dirty="0" smtClean="0">
                <a:latin typeface="Sakkal Majalla" panose="02000000000000000000" pitchFamily="2" charset="-78"/>
                <a:cs typeface="Sakkal Majalla" panose="02000000000000000000" pitchFamily="2" charset="-78"/>
              </a:rPr>
              <a:t>	- التعاون </a:t>
            </a:r>
            <a:r>
              <a:rPr lang="ar-SY" sz="1600" dirty="0">
                <a:latin typeface="Sakkal Majalla" panose="02000000000000000000" pitchFamily="2" charset="-78"/>
                <a:cs typeface="Sakkal Majalla" panose="02000000000000000000" pitchFamily="2" charset="-78"/>
              </a:rPr>
              <a:t>القضائي الدولي</a:t>
            </a:r>
          </a:p>
          <a:p>
            <a:pPr marL="0" indent="0" algn="r" rtl="1">
              <a:lnSpc>
                <a:spcPct val="120000"/>
              </a:lnSpc>
              <a:buNone/>
              <a:defRPr/>
            </a:pPr>
            <a:r>
              <a:rPr lang="ar-SY" sz="1600" dirty="0" smtClean="0">
                <a:latin typeface="Sakkal Majalla" panose="02000000000000000000" pitchFamily="2" charset="-78"/>
                <a:cs typeface="Sakkal Majalla" panose="02000000000000000000" pitchFamily="2" charset="-78"/>
              </a:rPr>
              <a:t>	- التفاعلات </a:t>
            </a:r>
            <a:r>
              <a:rPr lang="ar-SY" sz="1600" dirty="0">
                <a:latin typeface="Sakkal Majalla" panose="02000000000000000000" pitchFamily="2" charset="-78"/>
                <a:cs typeface="Sakkal Majalla" panose="02000000000000000000" pitchFamily="2" charset="-78"/>
              </a:rPr>
              <a:t>مع </a:t>
            </a:r>
            <a:r>
              <a:rPr lang="ar-SY" sz="1600" dirty="0" smtClean="0">
                <a:latin typeface="Sakkal Majalla" panose="02000000000000000000" pitchFamily="2" charset="-78"/>
                <a:cs typeface="Sakkal Majalla" panose="02000000000000000000" pitchFamily="2" charset="-78"/>
              </a:rPr>
              <a:t>كبار مقدمي </a:t>
            </a:r>
            <a:r>
              <a:rPr lang="ar-SY" sz="1600" dirty="0">
                <a:latin typeface="Sakkal Majalla" panose="02000000000000000000" pitchFamily="2" charset="-78"/>
                <a:cs typeface="Sakkal Majalla" panose="02000000000000000000" pitchFamily="2" charset="-78"/>
              </a:rPr>
              <a:t>الخدمات </a:t>
            </a:r>
            <a:r>
              <a:rPr lang="ar-SY" sz="1600" dirty="0" smtClean="0">
                <a:latin typeface="Sakkal Majalla" panose="02000000000000000000" pitchFamily="2" charset="-78"/>
                <a:cs typeface="Sakkal Majalla" panose="02000000000000000000" pitchFamily="2" charset="-78"/>
              </a:rPr>
              <a:t>الدوليين (</a:t>
            </a:r>
            <a:r>
              <a:rPr lang="ar-SY" sz="1600" dirty="0">
                <a:latin typeface="Sakkal Majalla" panose="02000000000000000000" pitchFamily="2" charset="-78"/>
                <a:cs typeface="Sakkal Majalla" panose="02000000000000000000" pitchFamily="2" charset="-78"/>
              </a:rPr>
              <a:t>الشبكات </a:t>
            </a:r>
            <a:r>
              <a:rPr lang="ar-SY" sz="1600" dirty="0" smtClean="0">
                <a:latin typeface="Sakkal Majalla" panose="02000000000000000000" pitchFamily="2" charset="-78"/>
                <a:cs typeface="Sakkal Majalla" panose="02000000000000000000" pitchFamily="2" charset="-78"/>
              </a:rPr>
              <a:t>الاجتماعية، إلخ.)</a:t>
            </a:r>
            <a:endParaRPr lang="ar-SY" sz="1600" dirty="0" smtClean="0">
              <a:latin typeface="Sakkal Majalla" panose="02000000000000000000" pitchFamily="2" charset="-78"/>
              <a:cs typeface="Sakkal Majalla" panose="02000000000000000000" pitchFamily="2" charset="-78"/>
            </a:endParaRPr>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10" name="Rectangle 9"/>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1" name="TextBox 7"/>
          <p:cNvSpPr txBox="1">
            <a:spLocks noChangeArrowheads="1"/>
          </p:cNvSpPr>
          <p:nvPr/>
        </p:nvSpPr>
        <p:spPr bwMode="auto">
          <a:xfrm>
            <a:off x="1403350" y="-27384"/>
            <a:ext cx="76327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en-GB" sz="3200" dirty="0">
                <a:solidFill>
                  <a:schemeClr val="bg1"/>
                </a:solidFill>
                <a:latin typeface="Verdana" charset="0"/>
                <a:cs typeface="Verdana" charset="0"/>
              </a:rPr>
              <a:t> </a:t>
            </a:r>
            <a:r>
              <a:rPr lang="ar-SY" sz="3200" dirty="0">
                <a:solidFill>
                  <a:schemeClr val="bg1"/>
                </a:solidFill>
                <a:latin typeface="Sakkal Majalla" panose="02000000000000000000" pitchFamily="2" charset="-78"/>
                <a:cs typeface="Sakkal Majalla" panose="02000000000000000000" pitchFamily="2" charset="-78"/>
              </a:rPr>
              <a:t>الجريمة الإلكترونية كمسألة متعلقة بالعدالة الجنائية – </a:t>
            </a:r>
          </a:p>
          <a:p>
            <a:pPr algn="r" rtl="1"/>
            <a:r>
              <a:rPr lang="ar-SY" sz="3200" dirty="0">
                <a:solidFill>
                  <a:schemeClr val="bg1"/>
                </a:solidFill>
                <a:latin typeface="Sakkal Majalla" panose="02000000000000000000" pitchFamily="2" charset="-78"/>
                <a:cs typeface="Sakkal Majalla" panose="02000000000000000000" pitchFamily="2" charset="-78"/>
              </a:rPr>
              <a:t>أهم </a:t>
            </a:r>
            <a:r>
              <a:rPr lang="ar-SY" sz="3200" dirty="0" smtClean="0">
                <a:solidFill>
                  <a:schemeClr val="bg1"/>
                </a:solidFill>
                <a:latin typeface="Sakkal Majalla" panose="02000000000000000000" pitchFamily="2" charset="-78"/>
                <a:cs typeface="Sakkal Majalla" panose="02000000000000000000" pitchFamily="2" charset="-78"/>
              </a:rPr>
              <a:t>التحديات</a:t>
            </a:r>
            <a:endParaRPr lang="en-GB" sz="3200" dirty="0">
              <a:solidFill>
                <a:schemeClr val="bg1"/>
              </a:solidFill>
              <a:latin typeface="Sakkal Majalla" panose="02000000000000000000" pitchFamily="2" charset="-78"/>
              <a:cs typeface="Sakkal Majalla" panose="02000000000000000000" pitchFamily="2" charset="-78"/>
            </a:endParaRPr>
          </a:p>
        </p:txBody>
      </p:sp>
      <p:pic>
        <p:nvPicPr>
          <p:cNvPr id="1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4"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www.coe.int/cybercrime						                      - </a:t>
            </a:r>
            <a:fld id="{F50FF694-912A-834E-AD45-B984C7BF2CE4}" type="slidenum">
              <a:rPr lang="en-US" sz="1200" b="1">
                <a:solidFill>
                  <a:srgbClr val="FFFFFF"/>
                </a:solidFill>
                <a:latin typeface="Verdana" charset="0"/>
                <a:cs typeface="Verdana" charset="0"/>
              </a:rPr>
              <a:pPr/>
              <a:t>5</a:t>
            </a:fld>
            <a:r>
              <a:rPr lang="en-US" sz="1200" b="1">
                <a:solidFill>
                  <a:srgbClr val="FFFFFF"/>
                </a:solidFill>
                <a:latin typeface="Verdana" charset="0"/>
                <a:cs typeface="Verdana" charset="0"/>
              </a:rPr>
              <a:t> -</a:t>
            </a:r>
          </a:p>
        </p:txBody>
      </p:sp>
    </p:spTree>
    <p:extLst>
      <p:ext uri="{BB962C8B-B14F-4D97-AF65-F5344CB8AC3E}">
        <p14:creationId xmlns:p14="http://schemas.microsoft.com/office/powerpoint/2010/main" val="1346907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27" name="Rectangle 2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20483"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48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20485" name="TextBox 15"/>
          <p:cNvSpPr txBox="1">
            <a:spLocks noChangeArrowheads="1"/>
          </p:cNvSpPr>
          <p:nvPr/>
        </p:nvSpPr>
        <p:spPr bwMode="auto">
          <a:xfrm>
            <a:off x="1258888" y="-26988"/>
            <a:ext cx="777716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3600" dirty="0" smtClean="0">
                <a:solidFill>
                  <a:schemeClr val="bg1"/>
                </a:solidFill>
                <a:latin typeface="Sakkal Majalla" panose="02000000000000000000" pitchFamily="2" charset="-78"/>
                <a:cs typeface="Sakkal Majalla" panose="02000000000000000000" pitchFamily="2" charset="-78"/>
              </a:rPr>
              <a:t>اتفاقية مجلس أوروبا بشأن الجريمة الإلكترونية – اتفاقية بودابست</a:t>
            </a:r>
          </a:p>
        </p:txBody>
      </p:sp>
      <p:sp>
        <p:nvSpPr>
          <p:cNvPr id="17" name="Content Placeholder 2"/>
          <p:cNvSpPr txBox="1">
            <a:spLocks/>
          </p:cNvSpPr>
          <p:nvPr/>
        </p:nvSpPr>
        <p:spPr>
          <a:xfrm>
            <a:off x="323528" y="1052513"/>
            <a:ext cx="8435280" cy="5616847"/>
          </a:xfrm>
          <a:prstGeom prst="rect">
            <a:avLst/>
          </a:prstGeom>
        </p:spPr>
        <p:txBody>
          <a:bodyPr>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rtl="1">
              <a:lnSpc>
                <a:spcPct val="120000"/>
              </a:lnSpc>
              <a:spcBef>
                <a:spcPts val="600"/>
              </a:spcBef>
              <a:spcAft>
                <a:spcPts val="600"/>
              </a:spcAft>
              <a:defRPr/>
            </a:pPr>
            <a:r>
              <a:rPr lang="ar-SY" sz="2400" dirty="0" smtClean="0">
                <a:latin typeface="Sakkal Majalla" panose="02000000000000000000" pitchFamily="2" charset="-78"/>
                <a:cs typeface="Sakkal Majalla" panose="02000000000000000000" pitchFamily="2" charset="-78"/>
              </a:rPr>
              <a:t>فتحت للتوقيع في نوفمبر 2001 في بودابست</a:t>
            </a:r>
          </a:p>
          <a:p>
            <a:pPr algn="r" rtl="1">
              <a:lnSpc>
                <a:spcPct val="120000"/>
              </a:lnSpc>
              <a:spcBef>
                <a:spcPts val="600"/>
              </a:spcBef>
              <a:spcAft>
                <a:spcPts val="600"/>
              </a:spcAft>
              <a:defRPr/>
            </a:pPr>
            <a:r>
              <a:rPr lang="ar-SY" sz="2400" dirty="0" smtClean="0">
                <a:latin typeface="Sakkal Majalla" panose="02000000000000000000" pitchFamily="2" charset="-78"/>
                <a:cs typeface="Sakkal Majalla" panose="02000000000000000000" pitchFamily="2" charset="-78"/>
              </a:rPr>
              <a:t>تلاها إنشاء لجنة اتفاقية الجريمة الإلكترونية (</a:t>
            </a:r>
            <a:r>
              <a:rPr lang="en-US" sz="2400" dirty="0">
                <a:latin typeface="Sakkal Majalla" panose="02000000000000000000" pitchFamily="2" charset="-78"/>
                <a:cs typeface="Sakkal Majalla" panose="02000000000000000000" pitchFamily="2" charset="-78"/>
              </a:rPr>
              <a:t>T-CY</a:t>
            </a:r>
            <a:r>
              <a:rPr lang="ar-SY" sz="2400" dirty="0" smtClean="0">
                <a:latin typeface="Sakkal Majalla" panose="02000000000000000000" pitchFamily="2" charset="-78"/>
                <a:cs typeface="Sakkal Majalla" panose="02000000000000000000" pitchFamily="2" charset="-78"/>
              </a:rPr>
              <a:t>)</a:t>
            </a:r>
          </a:p>
          <a:p>
            <a:pPr algn="r" rtl="1">
              <a:lnSpc>
                <a:spcPct val="120000"/>
              </a:lnSpc>
              <a:spcBef>
                <a:spcPts val="600"/>
              </a:spcBef>
              <a:spcAft>
                <a:spcPts val="600"/>
              </a:spcAft>
              <a:defRPr/>
            </a:pPr>
            <a:r>
              <a:rPr lang="ar-SY" sz="2400" dirty="0" smtClean="0">
                <a:latin typeface="Sakkal Majalla" panose="02000000000000000000" pitchFamily="2" charset="-78"/>
                <a:cs typeface="Sakkal Majalla" panose="02000000000000000000" pitchFamily="2" charset="-78"/>
              </a:rPr>
              <a:t>م</a:t>
            </a:r>
            <a:r>
              <a:rPr lang="ar-SY" sz="2400" dirty="0" smtClean="0">
                <a:latin typeface="Sakkal Majalla" panose="02000000000000000000" pitchFamily="2" charset="-78"/>
                <a:cs typeface="Sakkal Majalla" panose="02000000000000000000" pitchFamily="2" charset="-78"/>
              </a:rPr>
              <a:t>فتوحة لانضمام من قبل أي دولة</a:t>
            </a:r>
          </a:p>
          <a:p>
            <a:pPr algn="r" rtl="1">
              <a:lnSpc>
                <a:spcPct val="120000"/>
              </a:lnSpc>
              <a:spcBef>
                <a:spcPts val="600"/>
              </a:spcBef>
              <a:spcAft>
                <a:spcPts val="600"/>
              </a:spcAft>
              <a:defRPr/>
            </a:pPr>
            <a:r>
              <a:rPr lang="ar-SY" sz="2400" dirty="0" smtClean="0">
                <a:latin typeface="Sakkal Majalla" panose="02000000000000000000" pitchFamily="2" charset="-78"/>
                <a:cs typeface="Sakkal Majalla" panose="02000000000000000000" pitchFamily="2" charset="-78"/>
              </a:rPr>
              <a:t>حتى الآن، </a:t>
            </a:r>
            <a:r>
              <a:rPr lang="ar-SY" sz="2400" b="1" dirty="0" smtClean="0">
                <a:latin typeface="Sakkal Majalla" panose="02000000000000000000" pitchFamily="2" charset="-78"/>
                <a:cs typeface="Sakkal Majalla" panose="02000000000000000000" pitchFamily="2" charset="-78"/>
              </a:rPr>
              <a:t>المعاهدة </a:t>
            </a:r>
            <a:r>
              <a:rPr lang="ar-SY" sz="2400" b="1" dirty="0">
                <a:latin typeface="Sakkal Majalla" panose="02000000000000000000" pitchFamily="2" charset="-78"/>
                <a:cs typeface="Sakkal Majalla" panose="02000000000000000000" pitchFamily="2" charset="-78"/>
              </a:rPr>
              <a:t>الدولية الوحيدة </a:t>
            </a:r>
            <a:r>
              <a:rPr lang="ar-SY" sz="2400" b="1" dirty="0" smtClean="0">
                <a:latin typeface="Sakkal Majalla" panose="02000000000000000000" pitchFamily="2" charset="-78"/>
                <a:cs typeface="Sakkal Majalla" panose="02000000000000000000" pitchFamily="2" charset="-78"/>
              </a:rPr>
              <a:t>بشأن الجريمة </a:t>
            </a:r>
            <a:r>
              <a:rPr lang="ar-SY" sz="2400" b="1" dirty="0">
                <a:latin typeface="Sakkal Majalla" panose="02000000000000000000" pitchFamily="2" charset="-78"/>
                <a:cs typeface="Sakkal Majalla" panose="02000000000000000000" pitchFamily="2" charset="-78"/>
              </a:rPr>
              <a:t>الإلكترونية والأدلة الإلكتر</a:t>
            </a:r>
            <a:r>
              <a:rPr lang="ar-SY" sz="2400" dirty="0">
                <a:latin typeface="Sakkal Majalla" panose="02000000000000000000" pitchFamily="2" charset="-78"/>
                <a:cs typeface="Sakkal Majalla" panose="02000000000000000000" pitchFamily="2" charset="-78"/>
              </a:rPr>
              <a:t>ونية</a:t>
            </a:r>
          </a:p>
          <a:p>
            <a:pPr algn="r" rtl="1">
              <a:lnSpc>
                <a:spcPct val="120000"/>
              </a:lnSpc>
              <a:spcBef>
                <a:spcPts val="600"/>
              </a:spcBef>
              <a:spcAft>
                <a:spcPts val="600"/>
              </a:spcAft>
              <a:defRPr/>
            </a:pPr>
            <a:r>
              <a:rPr lang="ar-SY" sz="2400" dirty="0" smtClean="0">
                <a:latin typeface="Sakkal Majalla" panose="02000000000000000000" pitchFamily="2" charset="-78"/>
                <a:cs typeface="Sakkal Majalla" panose="02000000000000000000" pitchFamily="2" charset="-78"/>
              </a:rPr>
              <a:t>تقدم تعاريف </a:t>
            </a:r>
            <a:r>
              <a:rPr lang="ar-SY" sz="2400" dirty="0">
                <a:latin typeface="Sakkal Majalla" panose="02000000000000000000" pitchFamily="2" charset="-78"/>
                <a:cs typeface="Sakkal Majalla" panose="02000000000000000000" pitchFamily="2" charset="-78"/>
              </a:rPr>
              <a:t>رفيعة المستوى ومحايدة من الناحية التقنية </a:t>
            </a:r>
            <a:r>
              <a:rPr lang="ar-SY" sz="2400" dirty="0" smtClean="0">
                <a:latin typeface="Sakkal Majalla" panose="02000000000000000000" pitchFamily="2" charset="-78"/>
                <a:cs typeface="Sakkal Majalla" panose="02000000000000000000" pitchFamily="2" charset="-78"/>
              </a:rPr>
              <a:t>للجرائم الإلكترونية</a:t>
            </a:r>
            <a:endParaRPr lang="ar-SY" sz="2400" dirty="0">
              <a:latin typeface="Sakkal Majalla" panose="02000000000000000000" pitchFamily="2" charset="-78"/>
              <a:cs typeface="Sakkal Majalla" panose="02000000000000000000" pitchFamily="2" charset="-78"/>
            </a:endParaRPr>
          </a:p>
          <a:p>
            <a:pPr algn="r" rtl="1">
              <a:lnSpc>
                <a:spcPct val="120000"/>
              </a:lnSpc>
              <a:spcBef>
                <a:spcPts val="600"/>
              </a:spcBef>
              <a:spcAft>
                <a:spcPts val="600"/>
              </a:spcAft>
              <a:defRPr/>
            </a:pPr>
            <a:r>
              <a:rPr lang="ar-SY" sz="2400" dirty="0" smtClean="0">
                <a:latin typeface="Sakkal Majalla" panose="02000000000000000000" pitchFamily="2" charset="-78"/>
                <a:cs typeface="Sakkal Majalla" panose="02000000000000000000" pitchFamily="2" charset="-78"/>
              </a:rPr>
              <a:t>تحدد إجراءات معيارية للتحقيق </a:t>
            </a:r>
            <a:r>
              <a:rPr lang="ar-SY" sz="2400" dirty="0">
                <a:latin typeface="Sakkal Majalla" panose="02000000000000000000" pitchFamily="2" charset="-78"/>
                <a:cs typeface="Sakkal Majalla" panose="02000000000000000000" pitchFamily="2" charset="-78"/>
              </a:rPr>
              <a:t>والمقاضاة على </a:t>
            </a:r>
            <a:r>
              <a:rPr lang="ar-SY" sz="2400" dirty="0" smtClean="0">
                <a:latin typeface="Sakkal Majalla" panose="02000000000000000000" pitchFamily="2" charset="-78"/>
                <a:cs typeface="Sakkal Majalla" panose="02000000000000000000" pitchFamily="2" charset="-78"/>
              </a:rPr>
              <a:t>المستوى الوطني، وتضع التزامات </a:t>
            </a:r>
            <a:r>
              <a:rPr lang="ar-SY" sz="2400" dirty="0">
                <a:latin typeface="Sakkal Majalla" panose="02000000000000000000" pitchFamily="2" charset="-78"/>
                <a:cs typeface="Sakkal Majalla" panose="02000000000000000000" pitchFamily="2" charset="-78"/>
              </a:rPr>
              <a:t>ذات الصلة على الأطراف المعنية</a:t>
            </a:r>
          </a:p>
          <a:p>
            <a:pPr algn="r" rtl="1">
              <a:lnSpc>
                <a:spcPct val="120000"/>
              </a:lnSpc>
              <a:spcBef>
                <a:spcPts val="600"/>
              </a:spcBef>
              <a:spcAft>
                <a:spcPts val="600"/>
              </a:spcAft>
              <a:defRPr/>
            </a:pPr>
            <a:r>
              <a:rPr lang="ar-SY" sz="2400" dirty="0">
                <a:latin typeface="Sakkal Majalla" panose="02000000000000000000" pitchFamily="2" charset="-78"/>
                <a:cs typeface="Sakkal Majalla" panose="02000000000000000000" pitchFamily="2" charset="-78"/>
              </a:rPr>
              <a:t>ت</a:t>
            </a:r>
            <a:r>
              <a:rPr lang="ar-SY" sz="2400" dirty="0" smtClean="0">
                <a:latin typeface="Sakkal Majalla" panose="02000000000000000000" pitchFamily="2" charset="-78"/>
                <a:cs typeface="Sakkal Majalla" panose="02000000000000000000" pitchFamily="2" charset="-78"/>
              </a:rPr>
              <a:t>حدد </a:t>
            </a:r>
            <a:r>
              <a:rPr lang="ar-SY" sz="2400" dirty="0">
                <a:latin typeface="Sakkal Majalla" panose="02000000000000000000" pitchFamily="2" charset="-78"/>
                <a:cs typeface="Sakkal Majalla" panose="02000000000000000000" pitchFamily="2" charset="-78"/>
              </a:rPr>
              <a:t>الأحكام الإجرائية للتعاون </a:t>
            </a:r>
            <a:r>
              <a:rPr lang="ar-SY" sz="2400" dirty="0" smtClean="0">
                <a:latin typeface="Sakkal Majalla" panose="02000000000000000000" pitchFamily="2" charset="-78"/>
                <a:cs typeface="Sakkal Majalla" panose="02000000000000000000" pitchFamily="2" charset="-78"/>
              </a:rPr>
              <a:t>الدولي، والتعاون بين مصالح الشرطة والتعاون القضائي</a:t>
            </a:r>
            <a:endParaRPr lang="ar-SY" sz="2400" dirty="0">
              <a:latin typeface="Sakkal Majalla" panose="02000000000000000000" pitchFamily="2" charset="-78"/>
              <a:cs typeface="Sakkal Majalla" panose="02000000000000000000" pitchFamily="2" charset="-78"/>
            </a:endParaRPr>
          </a:p>
          <a:p>
            <a:pPr algn="r" rtl="1">
              <a:lnSpc>
                <a:spcPct val="120000"/>
              </a:lnSpc>
              <a:spcBef>
                <a:spcPts val="600"/>
              </a:spcBef>
              <a:spcAft>
                <a:spcPts val="600"/>
              </a:spcAft>
              <a:defRPr/>
            </a:pPr>
            <a:r>
              <a:rPr lang="ar-SY" sz="2400" dirty="0">
                <a:latin typeface="Sakkal Majalla" panose="02000000000000000000" pitchFamily="2" charset="-78"/>
                <a:cs typeface="Sakkal Majalla" panose="02000000000000000000" pitchFamily="2" charset="-78"/>
              </a:rPr>
              <a:t>تنشر </a:t>
            </a:r>
            <a:r>
              <a:rPr lang="ar-SY" sz="2400" dirty="0" smtClean="0">
                <a:latin typeface="Sakkal Majalla" panose="02000000000000000000" pitchFamily="2" charset="-78"/>
                <a:cs typeface="Sakkal Majalla" panose="02000000000000000000" pitchFamily="2" charset="-78"/>
              </a:rPr>
              <a:t>لجنة اتفاقية الجريمة الإلكترونية مذكرات </a:t>
            </a:r>
            <a:r>
              <a:rPr lang="ar-SY" sz="2400" dirty="0">
                <a:latin typeface="Sakkal Majalla" panose="02000000000000000000" pitchFamily="2" charset="-78"/>
                <a:cs typeface="Sakkal Majalla" panose="02000000000000000000" pitchFamily="2" charset="-78"/>
              </a:rPr>
              <a:t>توجيهية لتفسير أحكام </a:t>
            </a:r>
            <a:r>
              <a:rPr lang="ar-SY" sz="2400" dirty="0" smtClean="0">
                <a:latin typeface="Sakkal Majalla" panose="02000000000000000000" pitchFamily="2" charset="-78"/>
                <a:cs typeface="Sakkal Majalla" panose="02000000000000000000" pitchFamily="2" charset="-78"/>
              </a:rPr>
              <a:t>اتفاقية بودابست في </a:t>
            </a:r>
            <a:r>
              <a:rPr lang="ar-SY" sz="2400" dirty="0">
                <a:latin typeface="Sakkal Majalla" panose="02000000000000000000" pitchFamily="2" charset="-78"/>
                <a:cs typeface="Sakkal Majalla" panose="02000000000000000000" pitchFamily="2" charset="-78"/>
              </a:rPr>
              <a:t>ضوء التهديدات الجديدة </a:t>
            </a:r>
            <a:r>
              <a:rPr lang="ar-SY" sz="2400" dirty="0" smtClean="0">
                <a:latin typeface="Sakkal Majalla" panose="02000000000000000000" pitchFamily="2" charset="-78"/>
                <a:cs typeface="Sakkal Majalla" panose="02000000000000000000" pitchFamily="2" charset="-78"/>
              </a:rPr>
              <a:t>والمنظومات التكنولوجية الجديدة</a:t>
            </a:r>
            <a:endParaRPr lang="ar-SY" sz="2400" dirty="0" smtClean="0">
              <a:latin typeface="Sakkal Majalla" panose="02000000000000000000" pitchFamily="2" charset="-78"/>
              <a:cs typeface="Sakkal Majalla" panose="02000000000000000000" pitchFamily="2" charset="-78"/>
            </a:endParaRPr>
          </a:p>
        </p:txBody>
      </p:sp>
      <p:sp>
        <p:nvSpPr>
          <p:cNvPr id="22" name="Rectangle 21"/>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3"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www.coe.int/cybercrime						                      - </a:t>
            </a:r>
            <a:fld id="{F50FF694-912A-834E-AD45-B984C7BF2CE4}" type="slidenum">
              <a:rPr lang="en-US" sz="1200" b="1">
                <a:solidFill>
                  <a:srgbClr val="FFFFFF"/>
                </a:solidFill>
                <a:latin typeface="Verdana" charset="0"/>
                <a:cs typeface="Verdana" charset="0"/>
              </a:rPr>
              <a:pPr/>
              <a:t>6</a:t>
            </a:fld>
            <a:r>
              <a:rPr lang="en-US" sz="1200" b="1">
                <a:solidFill>
                  <a:srgbClr val="FFFFFF"/>
                </a:solidFill>
                <a:latin typeface="Verdana" charset="0"/>
                <a:cs typeface="Verdana" charset="0"/>
              </a:rPr>
              <a:t> -</a:t>
            </a:r>
          </a:p>
        </p:txBody>
      </p:sp>
    </p:spTree>
    <p:extLst>
      <p:ext uri="{BB962C8B-B14F-4D97-AF65-F5344CB8AC3E}">
        <p14:creationId xmlns:p14="http://schemas.microsoft.com/office/powerpoint/2010/main" val="1236441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1" name="TextBox 7"/>
          <p:cNvSpPr txBox="1">
            <a:spLocks noChangeArrowheads="1"/>
          </p:cNvSpPr>
          <p:nvPr/>
        </p:nvSpPr>
        <p:spPr bwMode="auto">
          <a:xfrm>
            <a:off x="1403350" y="190500"/>
            <a:ext cx="76327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4400" dirty="0">
                <a:solidFill>
                  <a:schemeClr val="bg1"/>
                </a:solidFill>
                <a:latin typeface="Sakkal Majalla" panose="02000000000000000000" pitchFamily="2" charset="-78"/>
                <a:cs typeface="Sakkal Majalla" panose="02000000000000000000" pitchFamily="2" charset="-78"/>
              </a:rPr>
              <a:t>نطاق اتفاقية </a:t>
            </a:r>
            <a:r>
              <a:rPr lang="ar-SY" sz="4400" dirty="0" smtClean="0">
                <a:solidFill>
                  <a:schemeClr val="bg1"/>
                </a:solidFill>
                <a:latin typeface="Sakkal Majalla" panose="02000000000000000000" pitchFamily="2" charset="-78"/>
                <a:cs typeface="Sakkal Majalla" panose="02000000000000000000" pitchFamily="2" charset="-78"/>
              </a:rPr>
              <a:t>بودابست</a:t>
            </a:r>
            <a:endParaRPr lang="en-GB" sz="4400" dirty="0">
              <a:solidFill>
                <a:schemeClr val="bg1"/>
              </a:solidFill>
              <a:latin typeface="Sakkal Majalla" panose="02000000000000000000" pitchFamily="2" charset="-78"/>
              <a:cs typeface="Sakkal Majalla" panose="02000000000000000000" pitchFamily="2" charset="-78"/>
            </a:endParaRPr>
          </a:p>
        </p:txBody>
      </p:sp>
      <p:pic>
        <p:nvPicPr>
          <p:cNvPr id="53252"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3254"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www.coe.int/cybercrime						                      - </a:t>
            </a:r>
            <a:fld id="{F50FF694-912A-834E-AD45-B984C7BF2CE4}" type="slidenum">
              <a:rPr lang="en-US" sz="1200" b="1">
                <a:solidFill>
                  <a:srgbClr val="FFFFFF"/>
                </a:solidFill>
                <a:latin typeface="Verdana" charset="0"/>
                <a:cs typeface="Verdana" charset="0"/>
              </a:rPr>
              <a:pPr/>
              <a:t>7</a:t>
            </a:fld>
            <a:r>
              <a:rPr lang="en-US" sz="1200" b="1">
                <a:solidFill>
                  <a:srgbClr val="FFFFFF"/>
                </a:solidFill>
                <a:latin typeface="Verdana" charset="0"/>
                <a:cs typeface="Verdana" charset="0"/>
              </a:rPr>
              <a:t> -</a:t>
            </a:r>
          </a:p>
        </p:txBody>
      </p:sp>
      <p:grpSp>
        <p:nvGrpSpPr>
          <p:cNvPr id="53255" name="Group 13"/>
          <p:cNvGrpSpPr>
            <a:grpSpLocks/>
          </p:cNvGrpSpPr>
          <p:nvPr/>
        </p:nvGrpSpPr>
        <p:grpSpPr bwMode="auto">
          <a:xfrm>
            <a:off x="395288" y="1184275"/>
            <a:ext cx="8424862" cy="3757613"/>
            <a:chOff x="-30650" y="0"/>
            <a:chExt cx="9372924" cy="4653136"/>
          </a:xfrm>
        </p:grpSpPr>
        <p:pic>
          <p:nvPicPr>
            <p:cNvPr id="53275" name="Picture 14" descr="C:\Users\alexander\Documents\as maps\large-size-blank-world-map.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0650" y="0"/>
              <a:ext cx="9372924" cy="4653136"/>
            </a:xfrm>
            <a:prstGeom prst="rect">
              <a:avLst/>
            </a:prstGeom>
            <a:solidFill>
              <a:srgbClr val="FFFFFF"/>
            </a:solidFill>
            <a:ln w="3175">
              <a:solidFill>
                <a:schemeClr val="tx1"/>
              </a:solidFill>
              <a:miter lim="800000"/>
              <a:headEnd/>
              <a:tailEnd/>
            </a:ln>
          </p:spPr>
        </p:pic>
        <p:sp>
          <p:nvSpPr>
            <p:cNvPr id="16" name="Oval 15"/>
            <p:cNvSpPr/>
            <p:nvPr/>
          </p:nvSpPr>
          <p:spPr>
            <a:xfrm>
              <a:off x="3741833" y="126206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7" name="Oval 16"/>
            <p:cNvSpPr/>
            <p:nvPr/>
          </p:nvSpPr>
          <p:spPr>
            <a:xfrm>
              <a:off x="3563452" y="1299419"/>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8" name="Oval 17"/>
            <p:cNvSpPr/>
            <p:nvPr/>
          </p:nvSpPr>
          <p:spPr>
            <a:xfrm>
              <a:off x="386016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9" name="Oval 18"/>
            <p:cNvSpPr/>
            <p:nvPr/>
          </p:nvSpPr>
          <p:spPr>
            <a:xfrm>
              <a:off x="4087997" y="1171639"/>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0" name="Oval 19"/>
            <p:cNvSpPr/>
            <p:nvPr/>
          </p:nvSpPr>
          <p:spPr>
            <a:xfrm>
              <a:off x="3743599" y="837446"/>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1" name="Oval 20"/>
            <p:cNvSpPr/>
            <p:nvPr/>
          </p:nvSpPr>
          <p:spPr>
            <a:xfrm>
              <a:off x="3420395" y="54846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2" name="Oval 21"/>
            <p:cNvSpPr/>
            <p:nvPr/>
          </p:nvSpPr>
          <p:spPr>
            <a:xfrm>
              <a:off x="3923745" y="908217"/>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3" name="Oval 22"/>
            <p:cNvSpPr/>
            <p:nvPr/>
          </p:nvSpPr>
          <p:spPr>
            <a:xfrm>
              <a:off x="3895487" y="94556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4" name="Oval 23"/>
            <p:cNvSpPr/>
            <p:nvPr/>
          </p:nvSpPr>
          <p:spPr>
            <a:xfrm>
              <a:off x="4042077" y="9082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5" name="Oval 24"/>
            <p:cNvSpPr/>
            <p:nvPr/>
          </p:nvSpPr>
          <p:spPr>
            <a:xfrm>
              <a:off x="3996158" y="1057620"/>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6" name="Oval 25"/>
            <p:cNvSpPr/>
            <p:nvPr/>
          </p:nvSpPr>
          <p:spPr>
            <a:xfrm>
              <a:off x="4619606" y="101633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7" name="Oval 26"/>
            <p:cNvSpPr/>
            <p:nvPr/>
          </p:nvSpPr>
          <p:spPr>
            <a:xfrm>
              <a:off x="5004625" y="1267965"/>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8" name="Oval 27"/>
            <p:cNvSpPr/>
            <p:nvPr/>
          </p:nvSpPr>
          <p:spPr>
            <a:xfrm>
              <a:off x="4859801" y="119719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29" name="Oval 28"/>
            <p:cNvSpPr/>
            <p:nvPr/>
          </p:nvSpPr>
          <p:spPr>
            <a:xfrm>
              <a:off x="4932214" y="124437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0" name="Oval 29"/>
            <p:cNvSpPr/>
            <p:nvPr/>
          </p:nvSpPr>
          <p:spPr>
            <a:xfrm>
              <a:off x="4428862" y="110086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1" name="Oval 30"/>
            <p:cNvSpPr/>
            <p:nvPr/>
          </p:nvSpPr>
          <p:spPr>
            <a:xfrm>
              <a:off x="4497742" y="1059587"/>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2" name="Oval 31"/>
            <p:cNvSpPr/>
            <p:nvPr/>
          </p:nvSpPr>
          <p:spPr>
            <a:xfrm>
              <a:off x="4421798" y="1195229"/>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3" name="Oval 32"/>
            <p:cNvSpPr/>
            <p:nvPr/>
          </p:nvSpPr>
          <p:spPr>
            <a:xfrm>
              <a:off x="4349386" y="1224717"/>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4" name="Oval 33"/>
            <p:cNvSpPr/>
            <p:nvPr/>
          </p:nvSpPr>
          <p:spPr>
            <a:xfrm>
              <a:off x="4211627" y="1136254"/>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5" name="Oval 34"/>
            <p:cNvSpPr/>
            <p:nvPr/>
          </p:nvSpPr>
          <p:spPr>
            <a:xfrm>
              <a:off x="4148046" y="1093005"/>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6" name="Oval 35"/>
            <p:cNvSpPr/>
            <p:nvPr/>
          </p:nvSpPr>
          <p:spPr>
            <a:xfrm>
              <a:off x="4314063" y="1144117"/>
              <a:ext cx="72411"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7" name="Oval 36"/>
            <p:cNvSpPr/>
            <p:nvPr/>
          </p:nvSpPr>
          <p:spPr>
            <a:xfrm>
              <a:off x="4125086" y="1051723"/>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8" name="Oval 37"/>
            <p:cNvSpPr/>
            <p:nvPr/>
          </p:nvSpPr>
          <p:spPr>
            <a:xfrm>
              <a:off x="4276974" y="992748"/>
              <a:ext cx="72412"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39" name="Oval 38"/>
            <p:cNvSpPr/>
            <p:nvPr/>
          </p:nvSpPr>
          <p:spPr>
            <a:xfrm>
              <a:off x="4276974" y="1053688"/>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0" name="Oval 39"/>
            <p:cNvSpPr/>
            <p:nvPr/>
          </p:nvSpPr>
          <p:spPr>
            <a:xfrm>
              <a:off x="4268144" y="1189332"/>
              <a:ext cx="72411"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1" name="Oval 40"/>
            <p:cNvSpPr/>
            <p:nvPr/>
          </p:nvSpPr>
          <p:spPr>
            <a:xfrm>
              <a:off x="4308764" y="1244375"/>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2" name="Oval 41"/>
            <p:cNvSpPr/>
            <p:nvPr/>
          </p:nvSpPr>
          <p:spPr>
            <a:xfrm>
              <a:off x="4020884" y="621204"/>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3" name="Oval 42"/>
            <p:cNvSpPr/>
            <p:nvPr/>
          </p:nvSpPr>
          <p:spPr>
            <a:xfrm>
              <a:off x="4386475" y="613341"/>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4" name="Oval 43"/>
            <p:cNvSpPr/>
            <p:nvPr/>
          </p:nvSpPr>
          <p:spPr>
            <a:xfrm>
              <a:off x="4391774" y="6998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5" name="Oval 44"/>
            <p:cNvSpPr/>
            <p:nvPr/>
          </p:nvSpPr>
          <p:spPr>
            <a:xfrm>
              <a:off x="4388242" y="760779"/>
              <a:ext cx="70646" cy="72735"/>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6" name="Oval 45"/>
            <p:cNvSpPr/>
            <p:nvPr/>
          </p:nvSpPr>
          <p:spPr>
            <a:xfrm>
              <a:off x="4342322" y="780438"/>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7" name="Oval 46"/>
            <p:cNvSpPr/>
            <p:nvPr/>
          </p:nvSpPr>
          <p:spPr>
            <a:xfrm>
              <a:off x="4020884" y="770608"/>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8" name="Oval 47"/>
            <p:cNvSpPr/>
            <p:nvPr/>
          </p:nvSpPr>
          <p:spPr>
            <a:xfrm>
              <a:off x="4254015" y="872831"/>
              <a:ext cx="70646"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49" name="Oval 48"/>
            <p:cNvSpPr/>
            <p:nvPr/>
          </p:nvSpPr>
          <p:spPr>
            <a:xfrm>
              <a:off x="4163941" y="957363"/>
              <a:ext cx="72412" cy="70770"/>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0" name="Oval 49"/>
            <p:cNvSpPr/>
            <p:nvPr/>
          </p:nvSpPr>
          <p:spPr>
            <a:xfrm>
              <a:off x="4148046" y="648726"/>
              <a:ext cx="72411" cy="72737"/>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1" name="Oval 50"/>
            <p:cNvSpPr/>
            <p:nvPr/>
          </p:nvSpPr>
          <p:spPr>
            <a:xfrm>
              <a:off x="3600541" y="87086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2" name="Oval 51"/>
            <p:cNvSpPr/>
            <p:nvPr/>
          </p:nvSpPr>
          <p:spPr>
            <a:xfrm>
              <a:off x="4658461" y="1317111"/>
              <a:ext cx="70646"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3" name="Oval 52"/>
            <p:cNvSpPr/>
            <p:nvPr/>
          </p:nvSpPr>
          <p:spPr>
            <a:xfrm>
              <a:off x="1115577" y="1317111"/>
              <a:ext cx="72412" cy="7077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4" name="Oval 53"/>
            <p:cNvSpPr/>
            <p:nvPr/>
          </p:nvSpPr>
          <p:spPr>
            <a:xfrm>
              <a:off x="1763752" y="1989427"/>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5" name="Oval 54"/>
            <p:cNvSpPr/>
            <p:nvPr/>
          </p:nvSpPr>
          <p:spPr>
            <a:xfrm>
              <a:off x="7452500" y="1413437"/>
              <a:ext cx="72412"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6" name="Oval 55"/>
            <p:cNvSpPr/>
            <p:nvPr/>
          </p:nvSpPr>
          <p:spPr>
            <a:xfrm>
              <a:off x="7480759" y="3357649"/>
              <a:ext cx="70646"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7" name="Oval 56"/>
            <p:cNvSpPr/>
            <p:nvPr/>
          </p:nvSpPr>
          <p:spPr>
            <a:xfrm>
              <a:off x="4428862" y="3501156"/>
              <a:ext cx="70646" cy="72735"/>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8" name="Oval 57"/>
            <p:cNvSpPr/>
            <p:nvPr/>
          </p:nvSpPr>
          <p:spPr>
            <a:xfrm>
              <a:off x="1260400" y="796164"/>
              <a:ext cx="70646"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9" name="Oval 58"/>
            <p:cNvSpPr/>
            <p:nvPr/>
          </p:nvSpPr>
          <p:spPr>
            <a:xfrm>
              <a:off x="3932576" y="980953"/>
              <a:ext cx="72411" cy="72735"/>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0" name="Oval 59"/>
            <p:cNvSpPr/>
            <p:nvPr/>
          </p:nvSpPr>
          <p:spPr>
            <a:xfrm>
              <a:off x="4359983" y="1317111"/>
              <a:ext cx="72411" cy="70770"/>
            </a:xfrm>
            <a:prstGeom prst="ellipse">
              <a:avLst/>
            </a:prstGeom>
            <a:solidFill>
              <a:srgbClr val="6699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1" name="Oval 60"/>
            <p:cNvSpPr/>
            <p:nvPr/>
          </p:nvSpPr>
          <p:spPr>
            <a:xfrm>
              <a:off x="970753" y="1952076"/>
              <a:ext cx="72412" cy="72735"/>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2" name="Oval 61"/>
            <p:cNvSpPr/>
            <p:nvPr/>
          </p:nvSpPr>
          <p:spPr>
            <a:xfrm>
              <a:off x="1475870" y="2290200"/>
              <a:ext cx="72412" cy="72735"/>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3" name="Oval 62"/>
            <p:cNvSpPr/>
            <p:nvPr/>
          </p:nvSpPr>
          <p:spPr>
            <a:xfrm>
              <a:off x="1339878" y="2254815"/>
              <a:ext cx="72411" cy="72735"/>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4" name="Oval 63"/>
            <p:cNvSpPr/>
            <p:nvPr/>
          </p:nvSpPr>
          <p:spPr>
            <a:xfrm>
              <a:off x="2051633" y="3788168"/>
              <a:ext cx="72412" cy="72735"/>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5" name="Oval 64"/>
            <p:cNvSpPr/>
            <p:nvPr/>
          </p:nvSpPr>
          <p:spPr>
            <a:xfrm>
              <a:off x="1836163" y="3829450"/>
              <a:ext cx="72412" cy="72737"/>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6" name="Oval 65"/>
            <p:cNvSpPr/>
            <p:nvPr/>
          </p:nvSpPr>
          <p:spPr>
            <a:xfrm>
              <a:off x="3563452" y="1556943"/>
              <a:ext cx="72412" cy="72737"/>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7" name="Oval 66"/>
            <p:cNvSpPr/>
            <p:nvPr/>
          </p:nvSpPr>
          <p:spPr>
            <a:xfrm>
              <a:off x="3275571" y="2132933"/>
              <a:ext cx="72411" cy="72735"/>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8" name="Oval 67"/>
            <p:cNvSpPr/>
            <p:nvPr/>
          </p:nvSpPr>
          <p:spPr>
            <a:xfrm>
              <a:off x="7164619" y="2097548"/>
              <a:ext cx="72411" cy="7077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69" name="Oval 68"/>
            <p:cNvSpPr/>
            <p:nvPr/>
          </p:nvSpPr>
          <p:spPr>
            <a:xfrm>
              <a:off x="1982754" y="2058232"/>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0" name="Oval 69"/>
            <p:cNvSpPr/>
            <p:nvPr/>
          </p:nvSpPr>
          <p:spPr>
            <a:xfrm>
              <a:off x="1912108" y="1987461"/>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1" name="Oval 70"/>
            <p:cNvSpPr/>
            <p:nvPr/>
          </p:nvSpPr>
          <p:spPr>
            <a:xfrm>
              <a:off x="1979222" y="2014983"/>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2" name="Oval 71"/>
            <p:cNvSpPr/>
            <p:nvPr/>
          </p:nvSpPr>
          <p:spPr>
            <a:xfrm>
              <a:off x="5940681" y="1843955"/>
              <a:ext cx="70646"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3" name="Oval 72"/>
            <p:cNvSpPr/>
            <p:nvPr/>
          </p:nvSpPr>
          <p:spPr>
            <a:xfrm>
              <a:off x="1982754" y="2138830"/>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4" name="Oval 73"/>
            <p:cNvSpPr/>
            <p:nvPr/>
          </p:nvSpPr>
          <p:spPr>
            <a:xfrm>
              <a:off x="1551815" y="202284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5" name="Oval 74"/>
            <p:cNvSpPr/>
            <p:nvPr/>
          </p:nvSpPr>
          <p:spPr>
            <a:xfrm>
              <a:off x="5652800" y="1627713"/>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6" name="Oval 75"/>
            <p:cNvSpPr/>
            <p:nvPr/>
          </p:nvSpPr>
          <p:spPr>
            <a:xfrm>
              <a:off x="7019796" y="2419946"/>
              <a:ext cx="72411"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7" name="Oval 76"/>
            <p:cNvSpPr/>
            <p:nvPr/>
          </p:nvSpPr>
          <p:spPr>
            <a:xfrm>
              <a:off x="2124045" y="3345854"/>
              <a:ext cx="72411" cy="7077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8" name="Oval 77"/>
            <p:cNvSpPr/>
            <p:nvPr/>
          </p:nvSpPr>
          <p:spPr>
            <a:xfrm>
              <a:off x="6731914" y="2708923"/>
              <a:ext cx="72412"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79" name="Oval 78"/>
            <p:cNvSpPr/>
            <p:nvPr/>
          </p:nvSpPr>
          <p:spPr>
            <a:xfrm>
              <a:off x="4425330" y="3282947"/>
              <a:ext cx="72412"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0" name="Oval 79"/>
            <p:cNvSpPr/>
            <p:nvPr/>
          </p:nvSpPr>
          <p:spPr>
            <a:xfrm>
              <a:off x="6083739" y="2341312"/>
              <a:ext cx="72411" cy="72735"/>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1" name="Oval 80"/>
            <p:cNvSpPr/>
            <p:nvPr/>
          </p:nvSpPr>
          <p:spPr>
            <a:xfrm>
              <a:off x="6588857" y="2130967"/>
              <a:ext cx="70646"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2" name="Oval 81"/>
            <p:cNvSpPr/>
            <p:nvPr/>
          </p:nvSpPr>
          <p:spPr>
            <a:xfrm>
              <a:off x="6696591" y="2482852"/>
              <a:ext cx="72412"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3" name="Oval 82"/>
            <p:cNvSpPr/>
            <p:nvPr/>
          </p:nvSpPr>
          <p:spPr>
            <a:xfrm>
              <a:off x="6659502" y="2394389"/>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4" name="Oval 83"/>
            <p:cNvSpPr/>
            <p:nvPr/>
          </p:nvSpPr>
          <p:spPr>
            <a:xfrm>
              <a:off x="3729469" y="2321654"/>
              <a:ext cx="70646" cy="72735"/>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5" name="Oval 84"/>
            <p:cNvSpPr/>
            <p:nvPr/>
          </p:nvSpPr>
          <p:spPr>
            <a:xfrm>
              <a:off x="8316145" y="3919878"/>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6" name="Oval 85"/>
            <p:cNvSpPr/>
            <p:nvPr/>
          </p:nvSpPr>
          <p:spPr>
            <a:xfrm>
              <a:off x="4084465" y="244746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7" name="Oval 86"/>
            <p:cNvSpPr/>
            <p:nvPr/>
          </p:nvSpPr>
          <p:spPr>
            <a:xfrm>
              <a:off x="3948471" y="2087719"/>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8" name="Oval 87"/>
            <p:cNvSpPr/>
            <p:nvPr/>
          </p:nvSpPr>
          <p:spPr>
            <a:xfrm>
              <a:off x="3842503" y="1594294"/>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89" name="Oval 88"/>
            <p:cNvSpPr/>
            <p:nvPr/>
          </p:nvSpPr>
          <p:spPr>
            <a:xfrm>
              <a:off x="6625945" y="1963871"/>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0" name="Oval 89"/>
            <p:cNvSpPr/>
            <p:nvPr/>
          </p:nvSpPr>
          <p:spPr>
            <a:xfrm>
              <a:off x="1703703" y="196387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1" name="Oval 90"/>
            <p:cNvSpPr/>
            <p:nvPr/>
          </p:nvSpPr>
          <p:spPr>
            <a:xfrm>
              <a:off x="8173087" y="2744308"/>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2" name="Oval 91"/>
            <p:cNvSpPr/>
            <p:nvPr/>
          </p:nvSpPr>
          <p:spPr>
            <a:xfrm>
              <a:off x="4580751" y="1698483"/>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3" name="Oval 92"/>
            <p:cNvSpPr/>
            <p:nvPr/>
          </p:nvSpPr>
          <p:spPr>
            <a:xfrm>
              <a:off x="1260400" y="214669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4" name="Oval 93"/>
            <p:cNvSpPr/>
            <p:nvPr/>
          </p:nvSpPr>
          <p:spPr>
            <a:xfrm>
              <a:off x="1346942" y="2166352"/>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5" name="Oval 94"/>
            <p:cNvSpPr/>
            <p:nvPr/>
          </p:nvSpPr>
          <p:spPr>
            <a:xfrm>
              <a:off x="2267102" y="3644661"/>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6" name="Oval 95"/>
            <p:cNvSpPr/>
            <p:nvPr/>
          </p:nvSpPr>
          <p:spPr>
            <a:xfrm>
              <a:off x="6371620" y="1089074"/>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7" name="Oval 96"/>
            <p:cNvSpPr/>
            <p:nvPr/>
          </p:nvSpPr>
          <p:spPr>
            <a:xfrm>
              <a:off x="3588178" y="2341312"/>
              <a:ext cx="72412" cy="70770"/>
            </a:xfrm>
            <a:prstGeom prst="ellipse">
              <a:avLst/>
            </a:prstGeom>
            <a:solidFill>
              <a:srgbClr val="339933"/>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8" name="Oval 97"/>
            <p:cNvSpPr/>
            <p:nvPr/>
          </p:nvSpPr>
          <p:spPr>
            <a:xfrm>
              <a:off x="6094336"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99" name="Oval 98"/>
            <p:cNvSpPr/>
            <p:nvPr/>
          </p:nvSpPr>
          <p:spPr>
            <a:xfrm>
              <a:off x="5239523" y="1800706"/>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0" name="Oval 99"/>
            <p:cNvSpPr/>
            <p:nvPr/>
          </p:nvSpPr>
          <p:spPr>
            <a:xfrm>
              <a:off x="496753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1" name="Oval 100"/>
            <p:cNvSpPr/>
            <p:nvPr/>
          </p:nvSpPr>
          <p:spPr>
            <a:xfrm>
              <a:off x="8243733" y="286225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2" name="Oval 101"/>
            <p:cNvSpPr/>
            <p:nvPr/>
          </p:nvSpPr>
          <p:spPr>
            <a:xfrm>
              <a:off x="8388556" y="2925165"/>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3" name="Oval 102"/>
            <p:cNvSpPr/>
            <p:nvPr/>
          </p:nvSpPr>
          <p:spPr>
            <a:xfrm>
              <a:off x="4693784" y="2555588"/>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4" name="Oval 103"/>
            <p:cNvSpPr/>
            <p:nvPr/>
          </p:nvSpPr>
          <p:spPr>
            <a:xfrm>
              <a:off x="3397434" y="2231225"/>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5" name="Oval 104"/>
            <p:cNvSpPr/>
            <p:nvPr/>
          </p:nvSpPr>
          <p:spPr>
            <a:xfrm>
              <a:off x="8280822" y="274430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6" name="Oval 105"/>
            <p:cNvSpPr/>
            <p:nvPr/>
          </p:nvSpPr>
          <p:spPr>
            <a:xfrm>
              <a:off x="4199264" y="3273119"/>
              <a:ext cx="70646"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7" name="Oval 106"/>
            <p:cNvSpPr/>
            <p:nvPr/>
          </p:nvSpPr>
          <p:spPr>
            <a:xfrm>
              <a:off x="7878141" y="279148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8" name="Oval 107"/>
            <p:cNvSpPr/>
            <p:nvPr/>
          </p:nvSpPr>
          <p:spPr>
            <a:xfrm>
              <a:off x="6809624" y="210148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09" name="Oval 108"/>
            <p:cNvSpPr/>
            <p:nvPr/>
          </p:nvSpPr>
          <p:spPr>
            <a:xfrm>
              <a:off x="4838608" y="2590973"/>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0" name="Oval 109"/>
            <p:cNvSpPr/>
            <p:nvPr/>
          </p:nvSpPr>
          <p:spPr>
            <a:xfrm>
              <a:off x="7812794" y="2172250"/>
              <a:ext cx="72412"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1" name="Oval 110"/>
            <p:cNvSpPr/>
            <p:nvPr/>
          </p:nvSpPr>
          <p:spPr>
            <a:xfrm>
              <a:off x="4211627" y="1663098"/>
              <a:ext cx="72411"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2" name="Oval 111"/>
            <p:cNvSpPr/>
            <p:nvPr/>
          </p:nvSpPr>
          <p:spPr>
            <a:xfrm>
              <a:off x="4766196" y="1492071"/>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3" name="Oval 112"/>
            <p:cNvSpPr/>
            <p:nvPr/>
          </p:nvSpPr>
          <p:spPr>
            <a:xfrm>
              <a:off x="5940681" y="2465159"/>
              <a:ext cx="70646"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4" name="Oval 113"/>
            <p:cNvSpPr/>
            <p:nvPr/>
          </p:nvSpPr>
          <p:spPr>
            <a:xfrm>
              <a:off x="7380089" y="2852430"/>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5" name="Oval 114"/>
            <p:cNvSpPr/>
            <p:nvPr/>
          </p:nvSpPr>
          <p:spPr>
            <a:xfrm>
              <a:off x="4766196" y="1440959"/>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6" name="Oval 115"/>
            <p:cNvSpPr/>
            <p:nvPr/>
          </p:nvSpPr>
          <p:spPr>
            <a:xfrm>
              <a:off x="9107377" y="3033287"/>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7" name="Oval 116"/>
            <p:cNvSpPr/>
            <p:nvPr/>
          </p:nvSpPr>
          <p:spPr>
            <a:xfrm>
              <a:off x="3805414" y="2317722"/>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8" name="Oval 117"/>
            <p:cNvSpPr/>
            <p:nvPr/>
          </p:nvSpPr>
          <p:spPr>
            <a:xfrm>
              <a:off x="3959068" y="2296097"/>
              <a:ext cx="72412" cy="72737"/>
            </a:xfrm>
            <a:prstGeom prst="ellipse">
              <a:avLst/>
            </a:prstGeom>
            <a:solidFill>
              <a:srgbClr val="339933"/>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19" name="Oval 118"/>
            <p:cNvSpPr/>
            <p:nvPr/>
          </p:nvSpPr>
          <p:spPr>
            <a:xfrm>
              <a:off x="1548282" y="2781659"/>
              <a:ext cx="70646" cy="70770"/>
            </a:xfrm>
            <a:prstGeom prst="ellipse">
              <a:avLst/>
            </a:prstGeom>
            <a:solidFill>
              <a:srgbClr val="CC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0" name="Oval 119"/>
            <p:cNvSpPr/>
            <p:nvPr/>
          </p:nvSpPr>
          <p:spPr>
            <a:xfrm>
              <a:off x="5274846" y="1521558"/>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1" name="Oval 120"/>
            <p:cNvSpPr/>
            <p:nvPr/>
          </p:nvSpPr>
          <p:spPr>
            <a:xfrm>
              <a:off x="1276296" y="2073958"/>
              <a:ext cx="72411" cy="70770"/>
            </a:xfrm>
            <a:prstGeom prst="ellipse">
              <a:avLst/>
            </a:prstGeom>
            <a:solidFill>
              <a:srgbClr val="0000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2" name="Oval 121"/>
            <p:cNvSpPr/>
            <p:nvPr/>
          </p:nvSpPr>
          <p:spPr>
            <a:xfrm>
              <a:off x="4464185" y="88462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3" name="Oval 122"/>
            <p:cNvSpPr/>
            <p:nvPr/>
          </p:nvSpPr>
          <p:spPr>
            <a:xfrm>
              <a:off x="6588857" y="1529421"/>
              <a:ext cx="72411"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4" name="Oval 123"/>
            <p:cNvSpPr/>
            <p:nvPr/>
          </p:nvSpPr>
          <p:spPr>
            <a:xfrm>
              <a:off x="2411926" y="2997902"/>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5" name="Oval 124"/>
            <p:cNvSpPr/>
            <p:nvPr/>
          </p:nvSpPr>
          <p:spPr>
            <a:xfrm>
              <a:off x="4591347" y="3237734"/>
              <a:ext cx="72412"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6" name="Oval 125"/>
            <p:cNvSpPr/>
            <p:nvPr/>
          </p:nvSpPr>
          <p:spPr>
            <a:xfrm>
              <a:off x="3717107" y="2184045"/>
              <a:ext cx="70646" cy="70770"/>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7" name="Oval 126"/>
            <p:cNvSpPr/>
            <p:nvPr/>
          </p:nvSpPr>
          <p:spPr>
            <a:xfrm>
              <a:off x="4015585" y="1446856"/>
              <a:ext cx="72412" cy="72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8" name="Oval 127"/>
            <p:cNvSpPr/>
            <p:nvPr/>
          </p:nvSpPr>
          <p:spPr>
            <a:xfrm>
              <a:off x="3907850" y="2561486"/>
              <a:ext cx="72411" cy="72735"/>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29" name="Oval 128"/>
            <p:cNvSpPr/>
            <p:nvPr/>
          </p:nvSpPr>
          <p:spPr>
            <a:xfrm>
              <a:off x="7199942" y="1413437"/>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0" name="Oval 129"/>
            <p:cNvSpPr/>
            <p:nvPr/>
          </p:nvSpPr>
          <p:spPr>
            <a:xfrm>
              <a:off x="8748850" y="3172860"/>
              <a:ext cx="72412" cy="70770"/>
            </a:xfrm>
            <a:prstGeom prst="ellipse">
              <a:avLst/>
            </a:prstGeom>
            <a:solidFill>
              <a:srgbClr val="66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1" name="Oval 130"/>
            <p:cNvSpPr/>
            <p:nvPr/>
          </p:nvSpPr>
          <p:spPr>
            <a:xfrm>
              <a:off x="4218692" y="1444891"/>
              <a:ext cx="72411" cy="7077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2" name="Oval 131"/>
            <p:cNvSpPr/>
            <p:nvPr/>
          </p:nvSpPr>
          <p:spPr>
            <a:xfrm>
              <a:off x="4651396" y="1458651"/>
              <a:ext cx="72412" cy="72737"/>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3" name="Oval 132"/>
            <p:cNvSpPr/>
            <p:nvPr/>
          </p:nvSpPr>
          <p:spPr>
            <a:xfrm>
              <a:off x="3943173" y="1167707"/>
              <a:ext cx="72411" cy="72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34" name="Oval 133"/>
            <p:cNvSpPr/>
            <p:nvPr/>
          </p:nvSpPr>
          <p:spPr>
            <a:xfrm>
              <a:off x="3805414" y="1193263"/>
              <a:ext cx="72411" cy="7077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grpSp>
      <p:sp>
        <p:nvSpPr>
          <p:cNvPr id="139" name="Oval 138"/>
          <p:cNvSpPr/>
          <p:nvPr/>
        </p:nvSpPr>
        <p:spPr>
          <a:xfrm>
            <a:off x="2843213" y="5589588"/>
            <a:ext cx="360362" cy="360362"/>
          </a:xfrm>
          <a:prstGeom prst="ellipse">
            <a:avLst/>
          </a:prstGeom>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0" name="Oval 139"/>
          <p:cNvSpPr/>
          <p:nvPr/>
        </p:nvSpPr>
        <p:spPr>
          <a:xfrm>
            <a:off x="2843213" y="5135563"/>
            <a:ext cx="360362" cy="381000"/>
          </a:xfrm>
          <a:prstGeom prst="ellipse">
            <a:avLst/>
          </a:prstGeom>
          <a:solidFill>
            <a:srgbClr val="0000CC"/>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1" name="Oval 140"/>
          <p:cNvSpPr/>
          <p:nvPr/>
        </p:nvSpPr>
        <p:spPr>
          <a:xfrm>
            <a:off x="2843213" y="6021388"/>
            <a:ext cx="366712" cy="360362"/>
          </a:xfrm>
          <a:prstGeom prst="ellipse">
            <a:avLst/>
          </a:prstGeom>
          <a:solidFill>
            <a:srgbClr val="9933FF"/>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2" name="Oval 141"/>
          <p:cNvSpPr/>
          <p:nvPr/>
        </p:nvSpPr>
        <p:spPr>
          <a:xfrm>
            <a:off x="8388350" y="5318125"/>
            <a:ext cx="354013" cy="384175"/>
          </a:xfrm>
          <a:prstGeom prst="ellipse">
            <a:avLst/>
          </a:prstGeom>
          <a:solidFill>
            <a:srgbClr val="00B05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53265" name="TextBox 143"/>
          <p:cNvSpPr txBox="1">
            <a:spLocks noChangeArrowheads="1"/>
          </p:cNvSpPr>
          <p:nvPr/>
        </p:nvSpPr>
        <p:spPr bwMode="auto">
          <a:xfrm>
            <a:off x="323850" y="3625850"/>
            <a:ext cx="21955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r>
              <a:rPr lang="en-GB" sz="4800" b="1" dirty="0">
                <a:latin typeface="Verdana" charset="0"/>
                <a:cs typeface="Verdana" charset="0"/>
              </a:rPr>
              <a:t>130</a:t>
            </a:r>
            <a:r>
              <a:rPr lang="en-GB" sz="4000" b="1" dirty="0">
                <a:latin typeface="Verdana" charset="0"/>
                <a:cs typeface="Verdana" charset="0"/>
              </a:rPr>
              <a:t>+</a:t>
            </a:r>
          </a:p>
        </p:txBody>
      </p:sp>
      <p:sp>
        <p:nvSpPr>
          <p:cNvPr id="145" name="Oval 144"/>
          <p:cNvSpPr/>
          <p:nvPr/>
        </p:nvSpPr>
        <p:spPr>
          <a:xfrm>
            <a:off x="8388350" y="5886450"/>
            <a:ext cx="354013" cy="358775"/>
          </a:xfrm>
          <a:prstGeom prst="ellipse">
            <a:avLst/>
          </a:prstGeom>
          <a:solidFill>
            <a:srgbClr val="FFFF0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6" name="Oval 145"/>
          <p:cNvSpPr/>
          <p:nvPr/>
        </p:nvSpPr>
        <p:spPr>
          <a:xfrm>
            <a:off x="1901825" y="2868613"/>
            <a:ext cx="65088"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7" name="Oval 146"/>
          <p:cNvSpPr/>
          <p:nvPr/>
        </p:nvSpPr>
        <p:spPr>
          <a:xfrm>
            <a:off x="5235575" y="3492500"/>
            <a:ext cx="63500" cy="57150"/>
          </a:xfrm>
          <a:prstGeom prst="ellipse">
            <a:avLst/>
          </a:prstGeom>
          <a:solidFill>
            <a:srgbClr val="000099"/>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8" name="Oval 147"/>
          <p:cNvSpPr/>
          <p:nvPr/>
        </p:nvSpPr>
        <p:spPr>
          <a:xfrm>
            <a:off x="4070350" y="1719263"/>
            <a:ext cx="63500" cy="57150"/>
          </a:xfrm>
          <a:prstGeom prst="ellipse">
            <a:avLst/>
          </a:prstGeom>
          <a:solidFill>
            <a:srgbClr val="0000CC"/>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49" name="Oval 148"/>
          <p:cNvSpPr/>
          <p:nvPr/>
        </p:nvSpPr>
        <p:spPr>
          <a:xfrm>
            <a:off x="4675188" y="2044700"/>
            <a:ext cx="63500" cy="57150"/>
          </a:xfrm>
          <a:prstGeom prst="ellipse">
            <a:avLst/>
          </a:prstGeom>
          <a:solidFill>
            <a:srgbClr val="9966FF"/>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0" name="Oval 149"/>
          <p:cNvSpPr/>
          <p:nvPr/>
        </p:nvSpPr>
        <p:spPr>
          <a:xfrm>
            <a:off x="4676775" y="3092450"/>
            <a:ext cx="65088"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1" name="Oval 150"/>
          <p:cNvSpPr/>
          <p:nvPr/>
        </p:nvSpPr>
        <p:spPr>
          <a:xfrm>
            <a:off x="6465888" y="2635250"/>
            <a:ext cx="65087" cy="57150"/>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2" name="Oval 151"/>
          <p:cNvSpPr/>
          <p:nvPr/>
        </p:nvSpPr>
        <p:spPr>
          <a:xfrm>
            <a:off x="3498850" y="2420938"/>
            <a:ext cx="65088" cy="58737"/>
          </a:xfrm>
          <a:prstGeom prst="ellipse">
            <a:avLst/>
          </a:prstGeom>
          <a:solidFill>
            <a:srgbClr val="00B05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3" name="Oval 152"/>
          <p:cNvSpPr/>
          <p:nvPr/>
        </p:nvSpPr>
        <p:spPr>
          <a:xfrm>
            <a:off x="5435600" y="2074863"/>
            <a:ext cx="65088" cy="58737"/>
          </a:xfrm>
          <a:prstGeom prst="ellipse">
            <a:avLst/>
          </a:prstGeom>
          <a:solidFill>
            <a:srgbClr val="FFFF00"/>
          </a:solidFill>
          <a:ln w="31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100">
              <a:latin typeface="Verdana"/>
              <a:cs typeface="Verdana"/>
            </a:endParaRPr>
          </a:p>
        </p:txBody>
      </p:sp>
      <p:sp>
        <p:nvSpPr>
          <p:cNvPr id="154" name="TextBox 137"/>
          <p:cNvSpPr txBox="1">
            <a:spLocks noChangeArrowheads="1"/>
          </p:cNvSpPr>
          <p:nvPr/>
        </p:nvSpPr>
        <p:spPr bwMode="auto">
          <a:xfrm>
            <a:off x="3704034" y="5141338"/>
            <a:ext cx="45235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1800" b="1" dirty="0" smtClean="0">
                <a:latin typeface="Sakkal Majalla" panose="02000000000000000000" pitchFamily="2" charset="-78"/>
                <a:cs typeface="Sakkal Majalla" panose="02000000000000000000" pitchFamily="2" charset="-78"/>
              </a:rPr>
              <a:t>دول أخرى ذات قوانين / مشاريع قوانين تتفق إلى حد كبير مع اتفاقية بودابست = 20</a:t>
            </a:r>
            <a:endParaRPr lang="en-GB" sz="1800" b="1" dirty="0">
              <a:latin typeface="Sakkal Majalla" panose="02000000000000000000" pitchFamily="2" charset="-78"/>
              <a:cs typeface="Sakkal Majalla" panose="02000000000000000000" pitchFamily="2" charset="-78"/>
            </a:endParaRPr>
          </a:p>
        </p:txBody>
      </p:sp>
      <p:sp>
        <p:nvSpPr>
          <p:cNvPr id="155" name="TextBox 142"/>
          <p:cNvSpPr txBox="1">
            <a:spLocks noChangeArrowheads="1"/>
          </p:cNvSpPr>
          <p:nvPr/>
        </p:nvSpPr>
        <p:spPr bwMode="auto">
          <a:xfrm>
            <a:off x="3509169" y="5910838"/>
            <a:ext cx="478591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1800" b="1" dirty="0" smtClean="0">
                <a:latin typeface="Sakkal Majalla" panose="02000000000000000000" pitchFamily="2" charset="-78"/>
                <a:cs typeface="Sakkal Majalla" panose="02000000000000000000" pitchFamily="2" charset="-78"/>
              </a:rPr>
              <a:t>دول أخرى تستند إلى اتفاقية بودابست في تشريعاتها = +45</a:t>
            </a:r>
          </a:p>
        </p:txBody>
      </p:sp>
      <p:sp>
        <p:nvSpPr>
          <p:cNvPr id="156" name="TextBox 134"/>
          <p:cNvSpPr txBox="1">
            <a:spLocks noChangeArrowheads="1"/>
          </p:cNvSpPr>
          <p:nvPr/>
        </p:nvSpPr>
        <p:spPr bwMode="auto">
          <a:xfrm>
            <a:off x="40754" y="5036563"/>
            <a:ext cx="27590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1800" b="1" dirty="0" smtClean="0">
                <a:latin typeface="Sakkal Majalla" panose="02000000000000000000" pitchFamily="2" charset="-78"/>
                <a:cs typeface="Sakkal Majalla" panose="02000000000000000000" pitchFamily="2" charset="-78"/>
              </a:rPr>
              <a:t>عدد المصادقين/ المنضمين إلى اتفاقية بودابست: 56</a:t>
            </a:r>
            <a:endParaRPr lang="en-GB" sz="1800" b="1" dirty="0">
              <a:latin typeface="Sakkal Majalla" panose="02000000000000000000" pitchFamily="2" charset="-78"/>
              <a:cs typeface="Sakkal Majalla" panose="02000000000000000000" pitchFamily="2" charset="-78"/>
            </a:endParaRPr>
          </a:p>
        </p:txBody>
      </p:sp>
      <p:sp>
        <p:nvSpPr>
          <p:cNvPr id="157" name="TextBox 135"/>
          <p:cNvSpPr txBox="1">
            <a:spLocks noChangeArrowheads="1"/>
          </p:cNvSpPr>
          <p:nvPr/>
        </p:nvSpPr>
        <p:spPr bwMode="auto">
          <a:xfrm>
            <a:off x="-19050" y="5641975"/>
            <a:ext cx="27590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1800" b="1" dirty="0" smtClean="0">
                <a:latin typeface="Sakkal Majalla" panose="02000000000000000000" pitchFamily="2" charset="-78"/>
                <a:cs typeface="Sakkal Majalla" panose="02000000000000000000" pitchFamily="2" charset="-78"/>
              </a:rPr>
              <a:t>الموقعين: 4</a:t>
            </a:r>
            <a:endParaRPr lang="en-GB" sz="1800" b="1" dirty="0">
              <a:latin typeface="Sakkal Majalla" panose="02000000000000000000" pitchFamily="2" charset="-78"/>
              <a:cs typeface="Sakkal Majalla" panose="02000000000000000000" pitchFamily="2" charset="-78"/>
            </a:endParaRPr>
          </a:p>
        </p:txBody>
      </p:sp>
      <p:sp>
        <p:nvSpPr>
          <p:cNvPr id="158" name="TextBox 136"/>
          <p:cNvSpPr txBox="1">
            <a:spLocks noChangeArrowheads="1"/>
          </p:cNvSpPr>
          <p:nvPr/>
        </p:nvSpPr>
        <p:spPr bwMode="auto">
          <a:xfrm>
            <a:off x="-30162" y="5949950"/>
            <a:ext cx="27590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1800" b="1" dirty="0" smtClean="0">
                <a:latin typeface="Sakkal Majalla" panose="02000000000000000000" pitchFamily="2" charset="-78"/>
                <a:cs typeface="Sakkal Majalla" panose="02000000000000000000" pitchFamily="2" charset="-78"/>
              </a:rPr>
              <a:t>المدعوين إلى الانضمام: </a:t>
            </a:r>
            <a:r>
              <a:rPr lang="en-GB" sz="1800" b="1" dirty="0" smtClean="0">
                <a:latin typeface="Sakkal Majalla" panose="02000000000000000000" pitchFamily="2" charset="-78"/>
                <a:cs typeface="Sakkal Majalla" panose="02000000000000000000" pitchFamily="2" charset="-78"/>
              </a:rPr>
              <a:t>9</a:t>
            </a:r>
            <a:endParaRPr lang="en-GB" sz="1800" b="1" dirty="0">
              <a:latin typeface="Sakkal Majalla" panose="02000000000000000000" pitchFamily="2" charset="-78"/>
              <a:cs typeface="Sakkal Majalla" panose="02000000000000000000" pitchFamily="2" charset="-78"/>
            </a:endParaRPr>
          </a:p>
          <a:p>
            <a:pPr algn="r" rtl="1"/>
            <a:r>
              <a:rPr lang="en-GB" sz="1800" b="1" dirty="0">
                <a:latin typeface="Sakkal Majalla" panose="02000000000000000000" pitchFamily="2" charset="-78"/>
                <a:cs typeface="Sakkal Majalla" panose="02000000000000000000" pitchFamily="2" charset="-78"/>
              </a:rPr>
              <a:t>= </a:t>
            </a:r>
            <a:r>
              <a:rPr lang="ar-SY" sz="1800" b="1" dirty="0" smtClean="0">
                <a:latin typeface="Sakkal Majalla" panose="02000000000000000000" pitchFamily="2" charset="-78"/>
                <a:cs typeface="Sakkal Majalla" panose="02000000000000000000" pitchFamily="2" charset="-78"/>
              </a:rPr>
              <a:t> </a:t>
            </a:r>
            <a:r>
              <a:rPr lang="en-GB" sz="1800" b="1" dirty="0" smtClean="0">
                <a:latin typeface="Sakkal Majalla" panose="02000000000000000000" pitchFamily="2" charset="-78"/>
                <a:cs typeface="Sakkal Majalla" panose="02000000000000000000" pitchFamily="2" charset="-78"/>
              </a:rPr>
              <a:t>69</a:t>
            </a:r>
            <a:endParaRPr lang="en-GB" sz="1800" b="1"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687963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27" name="Rectangle 2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20483" name="Picture 4"/>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48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20485" name="TextBox 15"/>
          <p:cNvSpPr txBox="1">
            <a:spLocks noChangeArrowheads="1"/>
          </p:cNvSpPr>
          <p:nvPr/>
        </p:nvSpPr>
        <p:spPr bwMode="auto">
          <a:xfrm>
            <a:off x="1258888" y="179388"/>
            <a:ext cx="777716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altLang="en-US" sz="4400" dirty="0">
                <a:solidFill>
                  <a:schemeClr val="bg1"/>
                </a:solidFill>
                <a:latin typeface="Sakkal Majalla" panose="02000000000000000000" pitchFamily="2" charset="-78"/>
                <a:cs typeface="Sakkal Majalla" panose="02000000000000000000" pitchFamily="2" charset="-78"/>
              </a:rPr>
              <a:t>اتفاقية بودابست: النطاق</a:t>
            </a:r>
          </a:p>
        </p:txBody>
      </p:sp>
      <p:sp>
        <p:nvSpPr>
          <p:cNvPr id="19" name="Textfeld 12"/>
          <p:cNvSpPr txBox="1"/>
          <p:nvPr/>
        </p:nvSpPr>
        <p:spPr>
          <a:xfrm>
            <a:off x="179389" y="1104056"/>
            <a:ext cx="2786062" cy="4462760"/>
          </a:xfrm>
          <a:prstGeom prst="rect">
            <a:avLst/>
          </a:prstGeom>
          <a:solidFill>
            <a:schemeClr val="bg1"/>
          </a:solidFill>
          <a:ln>
            <a:solidFill>
              <a:schemeClr val="bg1">
                <a:lumMod val="50000"/>
              </a:schemeClr>
            </a:solidFill>
          </a:ln>
        </p:spPr>
        <p:txBody>
          <a:bodyPr>
            <a:spAutoFit/>
          </a:bodyPr>
          <a:lstStyle/>
          <a:p>
            <a:pPr algn="r" rtl="1">
              <a:defRPr/>
            </a:pPr>
            <a:r>
              <a:rPr lang="ar-SY" sz="2400" b="1" dirty="0">
                <a:latin typeface="Verdana"/>
                <a:ea typeface="MS PGothic" charset="0"/>
                <a:cs typeface="Verdana"/>
              </a:rPr>
              <a:t>تجريم السلوك</a:t>
            </a:r>
            <a:endParaRPr lang="en-GB" sz="2400" b="1" dirty="0">
              <a:latin typeface="Verdana"/>
              <a:ea typeface="MS PGothic" charset="0"/>
              <a:cs typeface="Verdana"/>
            </a:endParaRPr>
          </a:p>
          <a:p>
            <a:pPr marL="342900" indent="-342900" algn="r" rtl="1">
              <a:buFont typeface="Wingdings" pitchFamily="2" charset="2"/>
              <a:buChar char="§"/>
              <a:defRPr/>
            </a:pPr>
            <a:r>
              <a:rPr lang="ar-EG" sz="2000" dirty="0">
                <a:latin typeface="Verdana"/>
                <a:ea typeface="MS PGothic" charset="0"/>
                <a:cs typeface="Verdana"/>
              </a:rPr>
              <a:t>النفاذ غير المشروع </a:t>
            </a:r>
            <a:endParaRPr lang="ar-SY" sz="2000" dirty="0">
              <a:latin typeface="Verdana"/>
              <a:ea typeface="MS PGothic" charset="0"/>
              <a:cs typeface="Verdana"/>
            </a:endParaRPr>
          </a:p>
          <a:p>
            <a:pPr marL="342900" indent="-342900" algn="r" rtl="1">
              <a:buFont typeface="Wingdings" pitchFamily="2" charset="2"/>
              <a:buChar char="§"/>
              <a:defRPr/>
            </a:pPr>
            <a:r>
              <a:rPr lang="ar-SY" sz="2000" dirty="0">
                <a:latin typeface="Verdana"/>
                <a:ea typeface="MS PGothic" charset="0"/>
                <a:cs typeface="Verdana"/>
              </a:rPr>
              <a:t>الاعتراض غير </a:t>
            </a:r>
            <a:r>
              <a:rPr lang="ar-EG" sz="2000" dirty="0">
                <a:latin typeface="Verdana"/>
                <a:ea typeface="MS PGothic" charset="0"/>
                <a:cs typeface="Verdana"/>
              </a:rPr>
              <a:t>المشروع </a:t>
            </a:r>
            <a:endParaRPr lang="ar-SY" sz="2000" dirty="0">
              <a:latin typeface="Verdana"/>
              <a:ea typeface="MS PGothic" charset="0"/>
              <a:cs typeface="Verdana"/>
            </a:endParaRPr>
          </a:p>
          <a:p>
            <a:pPr marL="342900" indent="-342900" algn="r" rtl="1">
              <a:buFont typeface="Wingdings" pitchFamily="2" charset="2"/>
              <a:buChar char="§"/>
              <a:defRPr/>
            </a:pPr>
            <a:r>
              <a:rPr lang="ar-EG" sz="2000" dirty="0">
                <a:latin typeface="Verdana"/>
                <a:ea typeface="MS PGothic" charset="0"/>
                <a:cs typeface="Verdana"/>
              </a:rPr>
              <a:t>التدخل في البيانات</a:t>
            </a:r>
            <a:endParaRPr lang="ar-SY" sz="2000" dirty="0">
              <a:latin typeface="Verdana"/>
              <a:ea typeface="MS PGothic" charset="0"/>
              <a:cs typeface="Verdana"/>
            </a:endParaRPr>
          </a:p>
          <a:p>
            <a:pPr marL="342900" indent="-342900" algn="r" rtl="1">
              <a:buFont typeface="Wingdings" pitchFamily="2" charset="2"/>
              <a:buChar char="§"/>
              <a:defRPr/>
            </a:pPr>
            <a:r>
              <a:rPr lang="ar-EG" sz="2000" dirty="0">
                <a:latin typeface="Verdana"/>
                <a:ea typeface="MS PGothic" charset="0"/>
                <a:cs typeface="Verdana"/>
              </a:rPr>
              <a:t>التدخل في النظام</a:t>
            </a:r>
            <a:endParaRPr lang="ar-SY" sz="2000" dirty="0">
              <a:latin typeface="Verdana"/>
              <a:ea typeface="MS PGothic" charset="0"/>
              <a:cs typeface="Verdana"/>
            </a:endParaRPr>
          </a:p>
          <a:p>
            <a:pPr marL="342900" indent="-342900" algn="r" rtl="1">
              <a:buFont typeface="Wingdings" pitchFamily="2" charset="2"/>
              <a:buChar char="§"/>
              <a:defRPr/>
            </a:pPr>
            <a:r>
              <a:rPr lang="ar-EG" sz="2000" dirty="0">
                <a:latin typeface="Verdana"/>
                <a:ea typeface="MS PGothic" charset="0"/>
                <a:cs typeface="Verdana"/>
              </a:rPr>
              <a:t>إساءة استخدام الأجهزة</a:t>
            </a:r>
            <a:endParaRPr lang="ar-SY" sz="2000" dirty="0">
              <a:latin typeface="Verdana"/>
              <a:ea typeface="MS PGothic" charset="0"/>
              <a:cs typeface="Verdana"/>
            </a:endParaRPr>
          </a:p>
          <a:p>
            <a:pPr marL="342900" indent="-342900" algn="r" rtl="1">
              <a:buFont typeface="Wingdings" pitchFamily="2" charset="2"/>
              <a:buChar char="§"/>
              <a:defRPr/>
            </a:pPr>
            <a:r>
              <a:rPr lang="ar-SY" sz="2000" dirty="0">
                <a:latin typeface="Verdana"/>
                <a:ea typeface="MS PGothic" charset="0"/>
                <a:cs typeface="Verdana"/>
              </a:rPr>
              <a:t>الاحتيال و</a:t>
            </a:r>
            <a:r>
              <a:rPr lang="ar-EG" sz="2000" dirty="0">
                <a:latin typeface="Verdana"/>
                <a:ea typeface="MS PGothic" charset="0"/>
                <a:cs typeface="Verdana"/>
              </a:rPr>
              <a:t>التزوير </a:t>
            </a:r>
            <a:endParaRPr lang="ar-SY" sz="2000" dirty="0">
              <a:latin typeface="Verdana"/>
              <a:ea typeface="MS PGothic" charset="0"/>
              <a:cs typeface="Verdana"/>
            </a:endParaRPr>
          </a:p>
          <a:p>
            <a:pPr marL="342900" indent="-342900" algn="r" rtl="1">
              <a:buFont typeface="Wingdings" pitchFamily="2" charset="2"/>
              <a:buChar char="§"/>
              <a:defRPr/>
            </a:pPr>
            <a:r>
              <a:rPr lang="ar-EG" sz="2000" dirty="0">
                <a:latin typeface="Verdana"/>
                <a:ea typeface="MS PGothic" charset="0"/>
                <a:cs typeface="Verdana"/>
              </a:rPr>
              <a:t>مواد إباحية عن الأطفال</a:t>
            </a:r>
            <a:endParaRPr lang="ar-SY" sz="2000" dirty="0">
              <a:latin typeface="Verdana"/>
              <a:ea typeface="MS PGothic" charset="0"/>
              <a:cs typeface="Verdana"/>
            </a:endParaRPr>
          </a:p>
          <a:p>
            <a:pPr marL="342900" indent="-342900" algn="r" rtl="1">
              <a:buFont typeface="Wingdings" pitchFamily="2" charset="2"/>
              <a:buChar char="§"/>
              <a:defRPr/>
            </a:pPr>
            <a:r>
              <a:rPr lang="ar-EG" sz="2000" dirty="0">
                <a:latin typeface="Verdana"/>
                <a:ea typeface="MS PGothic" charset="0"/>
                <a:cs typeface="Verdana"/>
              </a:rPr>
              <a:t>الجرائم المتعلقة بانتهاكات حقوق النشر والتأليف والحقوق ذات الصلة</a:t>
            </a:r>
            <a:endParaRPr lang="ar-SY" sz="2000" dirty="0">
              <a:latin typeface="Verdana"/>
              <a:ea typeface="MS PGothic" charset="0"/>
              <a:cs typeface="Verdana"/>
            </a:endParaRPr>
          </a:p>
          <a:p>
            <a:pPr marL="342900" indent="-342900" algn="r" rtl="1">
              <a:buFont typeface="Wingdings" pitchFamily="2" charset="2"/>
              <a:buChar char="§"/>
              <a:defRPr/>
            </a:pPr>
            <a:r>
              <a:rPr lang="ar-SY" sz="2000" dirty="0">
                <a:latin typeface="Verdana"/>
                <a:ea typeface="MS PGothic" charset="0"/>
                <a:cs typeface="Verdana"/>
              </a:rPr>
              <a:t>المحاولة، المساعدة والتحريض</a:t>
            </a:r>
          </a:p>
          <a:p>
            <a:pPr marL="342900" indent="-342900" algn="r" rtl="1">
              <a:buFont typeface="Wingdings" pitchFamily="2" charset="2"/>
              <a:buChar char="§"/>
              <a:defRPr/>
            </a:pPr>
            <a:r>
              <a:rPr lang="ar-SY" sz="2000" dirty="0">
                <a:latin typeface="Verdana"/>
                <a:ea typeface="MS PGothic" charset="0"/>
                <a:cs typeface="Verdana"/>
              </a:rPr>
              <a:t>مسؤولية </a:t>
            </a:r>
            <a:r>
              <a:rPr lang="ar-SY" sz="2000" dirty="0" smtClean="0">
                <a:latin typeface="Verdana"/>
                <a:ea typeface="MS PGothic" charset="0"/>
                <a:cs typeface="Verdana"/>
              </a:rPr>
              <a:t>الشركات</a:t>
            </a:r>
            <a:endParaRPr lang="ar-SY" sz="2000" dirty="0">
              <a:latin typeface="Verdana"/>
              <a:ea typeface="MS PGothic" charset="0"/>
              <a:cs typeface="Verdana"/>
            </a:endParaRPr>
          </a:p>
        </p:txBody>
      </p:sp>
      <p:sp>
        <p:nvSpPr>
          <p:cNvPr id="21" name="Textfeld 4"/>
          <p:cNvSpPr txBox="1"/>
          <p:nvPr/>
        </p:nvSpPr>
        <p:spPr>
          <a:xfrm>
            <a:off x="6394447" y="1104056"/>
            <a:ext cx="2570163" cy="5078313"/>
          </a:xfrm>
          <a:prstGeom prst="rect">
            <a:avLst/>
          </a:prstGeom>
          <a:noFill/>
          <a:ln>
            <a:solidFill>
              <a:schemeClr val="bg1">
                <a:lumMod val="50000"/>
              </a:schemeClr>
            </a:solidFill>
          </a:ln>
        </p:spPr>
        <p:txBody>
          <a:bodyPr wrap="square">
            <a:spAutoFit/>
          </a:bodyPr>
          <a:lstStyle/>
          <a:p>
            <a:pPr algn="r" rtl="1">
              <a:defRPr/>
            </a:pPr>
            <a:r>
              <a:rPr lang="ar-SY" sz="2400" b="1" dirty="0">
                <a:latin typeface="Verdana"/>
                <a:ea typeface="MS PGothic" charset="0"/>
                <a:cs typeface="Verdana"/>
              </a:rPr>
              <a:t>التعاون الدولي</a:t>
            </a:r>
            <a:endParaRPr lang="en-GB" sz="2400" b="1" dirty="0">
              <a:latin typeface="Verdana"/>
              <a:ea typeface="MS PGothic" charset="0"/>
              <a:cs typeface="Verdana"/>
            </a:endParaRPr>
          </a:p>
          <a:p>
            <a:pPr marL="361950" indent="-361950" algn="r" rtl="1">
              <a:buFont typeface="Wingdings" pitchFamily="2" charset="2"/>
              <a:buChar char="§"/>
              <a:defRPr/>
            </a:pPr>
            <a:r>
              <a:rPr lang="ar-EG" sz="2000" dirty="0">
                <a:latin typeface="Verdana"/>
                <a:ea typeface="MS PGothic" charset="0"/>
                <a:cs typeface="Verdana"/>
              </a:rPr>
              <a:t>تسليم المجرمين</a:t>
            </a:r>
            <a:endParaRPr lang="ar-SY" sz="2000" dirty="0">
              <a:latin typeface="Verdana"/>
              <a:ea typeface="MS PGothic" charset="0"/>
              <a:cs typeface="Verdana"/>
            </a:endParaRPr>
          </a:p>
          <a:p>
            <a:pPr marL="361950" indent="-361950" algn="r" rtl="1">
              <a:buFont typeface="Wingdings" pitchFamily="2" charset="2"/>
              <a:buChar char="§"/>
              <a:defRPr/>
            </a:pPr>
            <a:r>
              <a:rPr lang="ar-EG" sz="2000" dirty="0">
                <a:latin typeface="Verdana"/>
                <a:ea typeface="MS PGothic" charset="0"/>
                <a:cs typeface="Verdana"/>
              </a:rPr>
              <a:t>المساعدة </a:t>
            </a:r>
            <a:r>
              <a:rPr lang="ar-SY" sz="2000" dirty="0">
                <a:latin typeface="Verdana"/>
                <a:ea typeface="MS PGothic" charset="0"/>
                <a:cs typeface="Verdana"/>
              </a:rPr>
              <a:t>القانونية </a:t>
            </a:r>
            <a:r>
              <a:rPr lang="ar-EG" sz="2000" dirty="0">
                <a:latin typeface="Verdana"/>
                <a:ea typeface="MS PGothic" charset="0"/>
                <a:cs typeface="Verdana"/>
              </a:rPr>
              <a:t>المتبادلة</a:t>
            </a:r>
            <a:endParaRPr lang="ar-SY" sz="2000" dirty="0">
              <a:latin typeface="Verdana"/>
              <a:ea typeface="MS PGothic" charset="0"/>
              <a:cs typeface="Verdana"/>
            </a:endParaRPr>
          </a:p>
          <a:p>
            <a:pPr marL="361950" indent="-361950" algn="r" rtl="1">
              <a:buFont typeface="Wingdings" pitchFamily="2" charset="2"/>
              <a:buChar char="§"/>
              <a:defRPr/>
            </a:pPr>
            <a:r>
              <a:rPr lang="ar-EG" sz="2000" dirty="0">
                <a:latin typeface="Verdana"/>
                <a:ea typeface="MS PGothic" charset="0"/>
                <a:cs typeface="Verdana"/>
              </a:rPr>
              <a:t>المعلومات التلقائية</a:t>
            </a:r>
            <a:endParaRPr lang="ar-SY" sz="2000" dirty="0">
              <a:latin typeface="Verdana"/>
              <a:ea typeface="MS PGothic" charset="0"/>
              <a:cs typeface="Verdana"/>
            </a:endParaRPr>
          </a:p>
          <a:p>
            <a:pPr marL="361950" indent="-361950" algn="r" rtl="1">
              <a:buFont typeface="Wingdings" pitchFamily="2" charset="2"/>
              <a:buChar char="§"/>
              <a:defRPr/>
            </a:pPr>
            <a:r>
              <a:rPr lang="ar-EG" sz="2000" dirty="0">
                <a:latin typeface="Verdana"/>
                <a:ea typeface="MS PGothic" charset="0"/>
                <a:cs typeface="Verdana"/>
              </a:rPr>
              <a:t>التعجيل في حفظ </a:t>
            </a:r>
            <a:r>
              <a:rPr lang="ar-SY" sz="2000" dirty="0">
                <a:latin typeface="Verdana"/>
                <a:ea typeface="MS PGothic" charset="0"/>
                <a:cs typeface="Verdana"/>
              </a:rPr>
              <a:t>ال</a:t>
            </a:r>
            <a:r>
              <a:rPr lang="ar-EG" sz="2000" dirty="0">
                <a:latin typeface="Verdana"/>
                <a:ea typeface="MS PGothic" charset="0"/>
                <a:cs typeface="Verdana"/>
              </a:rPr>
              <a:t>بيانات</a:t>
            </a:r>
            <a:endParaRPr lang="ar-SY" sz="2000" dirty="0">
              <a:latin typeface="Verdana"/>
              <a:ea typeface="MS PGothic" charset="0"/>
              <a:cs typeface="Verdana"/>
            </a:endParaRPr>
          </a:p>
          <a:p>
            <a:pPr marL="361950" indent="-361950" algn="r" rtl="1">
              <a:buFont typeface="Wingdings" pitchFamily="2" charset="2"/>
              <a:buChar char="§"/>
              <a:defRPr/>
            </a:pPr>
            <a:r>
              <a:rPr lang="ar-SY" sz="2000" dirty="0">
                <a:latin typeface="Verdana"/>
                <a:ea typeface="MS PGothic" charset="0"/>
                <a:cs typeface="Verdana"/>
              </a:rPr>
              <a:t>تعجيل الكشف عن بيانات الحركة</a:t>
            </a:r>
          </a:p>
          <a:p>
            <a:pPr marL="361950" indent="-361950" algn="r" rtl="1">
              <a:buFont typeface="Wingdings" pitchFamily="2" charset="2"/>
              <a:buChar char="§"/>
              <a:defRPr/>
            </a:pPr>
            <a:r>
              <a:rPr lang="ar-EG" sz="2000" dirty="0">
                <a:latin typeface="Verdana"/>
                <a:ea typeface="MS PGothic" charset="0"/>
                <a:cs typeface="Verdana"/>
              </a:rPr>
              <a:t>المساعدة </a:t>
            </a:r>
            <a:r>
              <a:rPr lang="ar-SY" sz="2000" dirty="0">
                <a:latin typeface="Verdana"/>
                <a:ea typeface="MS PGothic" charset="0"/>
                <a:cs typeface="Verdana"/>
              </a:rPr>
              <a:t>القانونية </a:t>
            </a:r>
            <a:r>
              <a:rPr lang="ar-EG" sz="2000" dirty="0">
                <a:latin typeface="Verdana"/>
                <a:ea typeface="MS PGothic" charset="0"/>
                <a:cs typeface="Verdana"/>
              </a:rPr>
              <a:t>المتبادلة</a:t>
            </a:r>
            <a:r>
              <a:rPr lang="ar-SY" sz="2000" dirty="0">
                <a:latin typeface="Verdana"/>
                <a:ea typeface="MS PGothic" charset="0"/>
                <a:cs typeface="Verdana"/>
              </a:rPr>
              <a:t> بشأن الولوج إلى بيانات الكمبيوتر</a:t>
            </a:r>
          </a:p>
          <a:p>
            <a:pPr marL="361950" indent="-361950" algn="r" rtl="1">
              <a:buFont typeface="Wingdings" pitchFamily="2" charset="2"/>
              <a:buChar char="§"/>
              <a:defRPr/>
            </a:pPr>
            <a:r>
              <a:rPr lang="ar-EG" sz="2000" dirty="0">
                <a:latin typeface="Verdana"/>
                <a:ea typeface="MS PGothic" charset="0"/>
                <a:cs typeface="Verdana"/>
              </a:rPr>
              <a:t>المساعدة </a:t>
            </a:r>
            <a:r>
              <a:rPr lang="ar-SY" sz="2000" dirty="0">
                <a:latin typeface="Verdana"/>
                <a:ea typeface="MS PGothic" charset="0"/>
                <a:cs typeface="Verdana"/>
              </a:rPr>
              <a:t>القانونية </a:t>
            </a:r>
            <a:r>
              <a:rPr lang="ar-EG" sz="2000" dirty="0">
                <a:latin typeface="Verdana"/>
                <a:ea typeface="MS PGothic" charset="0"/>
                <a:cs typeface="Verdana"/>
              </a:rPr>
              <a:t>المتبادلة</a:t>
            </a:r>
            <a:r>
              <a:rPr lang="ar-SY" sz="2000" dirty="0">
                <a:latin typeface="Verdana"/>
                <a:ea typeface="MS PGothic" charset="0"/>
                <a:cs typeface="Verdana"/>
              </a:rPr>
              <a:t> بشأن الاعتراض</a:t>
            </a:r>
          </a:p>
          <a:p>
            <a:pPr marL="361950" indent="-361950" algn="r" rtl="1">
              <a:buFont typeface="Wingdings" pitchFamily="2" charset="2"/>
              <a:buChar char="§"/>
              <a:defRPr/>
            </a:pPr>
            <a:r>
              <a:rPr lang="ar-SY" sz="2000" dirty="0">
                <a:latin typeface="Verdana"/>
                <a:ea typeface="MS PGothic" charset="0"/>
                <a:cs typeface="Verdana"/>
              </a:rPr>
              <a:t>النفاذ العابر للحدود</a:t>
            </a:r>
          </a:p>
          <a:p>
            <a:pPr marL="361950" indent="-361950" algn="r" rtl="1">
              <a:buFont typeface="Wingdings" pitchFamily="2" charset="2"/>
              <a:buChar char="§"/>
              <a:defRPr/>
            </a:pPr>
            <a:r>
              <a:rPr lang="ar-SY" sz="2000" dirty="0">
                <a:latin typeface="Verdana"/>
                <a:ea typeface="MS PGothic" charset="0"/>
                <a:cs typeface="Verdana"/>
              </a:rPr>
              <a:t>نقاط الاتصال على مدار الساعة/7 </a:t>
            </a:r>
            <a:r>
              <a:rPr lang="ar-SY" sz="2000" dirty="0" smtClean="0">
                <a:latin typeface="Verdana"/>
                <a:ea typeface="MS PGothic" charset="0"/>
                <a:cs typeface="Verdana"/>
              </a:rPr>
              <a:t>أيام</a:t>
            </a:r>
            <a:endParaRPr lang="ar-SY" sz="1900" b="1" dirty="0" smtClean="0">
              <a:latin typeface="Verdana"/>
              <a:cs typeface="Verdana"/>
            </a:endParaRPr>
          </a:p>
        </p:txBody>
      </p:sp>
      <p:sp>
        <p:nvSpPr>
          <p:cNvPr id="20489" name="Textfeld 16"/>
          <p:cNvSpPr txBox="1">
            <a:spLocks noChangeArrowheads="1"/>
          </p:cNvSpPr>
          <p:nvPr/>
        </p:nvSpPr>
        <p:spPr bwMode="auto">
          <a:xfrm>
            <a:off x="2894013" y="1433513"/>
            <a:ext cx="64293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dirty="0">
                <a:latin typeface="Verdana" charset="0"/>
                <a:cs typeface="Verdana" charset="0"/>
              </a:rPr>
              <a:t>+</a:t>
            </a:r>
          </a:p>
        </p:txBody>
      </p:sp>
      <p:sp>
        <p:nvSpPr>
          <p:cNvPr id="20490" name="Textfeld 17"/>
          <p:cNvSpPr txBox="1">
            <a:spLocks noChangeArrowheads="1"/>
          </p:cNvSpPr>
          <p:nvPr/>
        </p:nvSpPr>
        <p:spPr bwMode="auto">
          <a:xfrm>
            <a:off x="5822950" y="1433513"/>
            <a:ext cx="642938"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eaLnBrk="1" hangingPunct="1"/>
            <a:r>
              <a:rPr lang="de-DE" sz="4400" b="1">
                <a:latin typeface="Verdana" charset="0"/>
                <a:cs typeface="Verdana" charset="0"/>
              </a:rPr>
              <a:t>+</a:t>
            </a:r>
          </a:p>
        </p:txBody>
      </p:sp>
      <p:sp>
        <p:nvSpPr>
          <p:cNvPr id="24" name="Textfeld 18"/>
          <p:cNvSpPr txBox="1"/>
          <p:nvPr/>
        </p:nvSpPr>
        <p:spPr>
          <a:xfrm>
            <a:off x="2608262" y="5676066"/>
            <a:ext cx="1963738" cy="430887"/>
          </a:xfrm>
          <a:prstGeom prst="rect">
            <a:avLst/>
          </a:prstGeom>
          <a:noFill/>
        </p:spPr>
        <p:txBody>
          <a:bodyPr>
            <a:spAutoFit/>
          </a:bodyPr>
          <a:lstStyle/>
          <a:p>
            <a:pPr algn="r" rtl="1" fontAlgn="auto">
              <a:spcBef>
                <a:spcPts val="0"/>
              </a:spcBef>
              <a:spcAft>
                <a:spcPts val="0"/>
              </a:spcAft>
              <a:defRPr/>
            </a:pPr>
            <a:r>
              <a:rPr lang="ar-SY" sz="2200" b="1" dirty="0" smtClean="0">
                <a:solidFill>
                  <a:schemeClr val="tx1">
                    <a:lumMod val="65000"/>
                    <a:lumOff val="35000"/>
                  </a:schemeClr>
                </a:solidFill>
                <a:latin typeface="Verdana"/>
                <a:cs typeface="Verdana"/>
              </a:rPr>
              <a:t>المواءمة</a:t>
            </a:r>
            <a:endParaRPr lang="en-GB" sz="2200" b="1" dirty="0">
              <a:solidFill>
                <a:schemeClr val="tx1">
                  <a:lumMod val="65000"/>
                  <a:lumOff val="35000"/>
                </a:schemeClr>
              </a:solidFill>
              <a:latin typeface="Verdana"/>
              <a:cs typeface="Verdana"/>
            </a:endParaRPr>
          </a:p>
        </p:txBody>
      </p:sp>
      <p:cxnSp>
        <p:nvCxnSpPr>
          <p:cNvPr id="25" name="Form 20"/>
          <p:cNvCxnSpPr>
            <a:stCxn id="19" idx="2"/>
          </p:cNvCxnSpPr>
          <p:nvPr/>
        </p:nvCxnSpPr>
        <p:spPr>
          <a:xfrm rot="16200000" flipH="1">
            <a:off x="3928810" y="3210426"/>
            <a:ext cx="109250" cy="4822030"/>
          </a:xfrm>
          <a:prstGeom prst="bentConnector2">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27"/>
          <p:cNvCxnSpPr/>
          <p:nvPr/>
        </p:nvCxnSpPr>
        <p:spPr>
          <a:xfrm>
            <a:off x="4608513" y="4073525"/>
            <a:ext cx="0" cy="2003425"/>
          </a:xfrm>
          <a:prstGeom prst="line">
            <a:avLst/>
          </a:prstGeom>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5719" y="6672464"/>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22" name="Rectangle 11"/>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dirty="0">
                <a:solidFill>
                  <a:srgbClr val="FFFFFF"/>
                </a:solidFill>
                <a:latin typeface="Verdana" charset="0"/>
                <a:cs typeface="Verdana" charset="0"/>
              </a:rPr>
              <a:t>www.coe.int/cybercrime						                     </a:t>
            </a:r>
          </a:p>
        </p:txBody>
      </p:sp>
      <p:sp>
        <p:nvSpPr>
          <p:cNvPr id="20" name="Textfeld 3"/>
          <p:cNvSpPr txBox="1"/>
          <p:nvPr/>
        </p:nvSpPr>
        <p:spPr>
          <a:xfrm>
            <a:off x="3465512" y="1168510"/>
            <a:ext cx="2428875" cy="3539430"/>
          </a:xfrm>
          <a:prstGeom prst="rect">
            <a:avLst/>
          </a:prstGeom>
          <a:solidFill>
            <a:srgbClr val="FFFFFF"/>
          </a:solidFill>
          <a:ln>
            <a:solidFill>
              <a:schemeClr val="bg1">
                <a:lumMod val="50000"/>
              </a:schemeClr>
            </a:solidFill>
          </a:ln>
        </p:spPr>
        <p:txBody>
          <a:bodyPr wrap="square">
            <a:spAutoFit/>
          </a:bodyPr>
          <a:lstStyle/>
          <a:p>
            <a:pPr algn="r" rtl="1">
              <a:defRPr/>
            </a:pPr>
            <a:r>
              <a:rPr lang="ar-SY" sz="2400" b="1" dirty="0">
                <a:latin typeface="Verdana"/>
                <a:ea typeface="MS PGothic" charset="0"/>
                <a:cs typeface="Verdana"/>
              </a:rPr>
              <a:t>الأدوات الإجرائية</a:t>
            </a:r>
            <a:endParaRPr lang="en-GB" sz="2400" b="1" dirty="0">
              <a:latin typeface="Verdana"/>
              <a:ea typeface="MS PGothic" charset="0"/>
              <a:cs typeface="Verdana"/>
            </a:endParaRPr>
          </a:p>
          <a:p>
            <a:pPr marL="361950" indent="-361950" algn="r" rtl="1">
              <a:buFont typeface="Wingdings" pitchFamily="2" charset="2"/>
              <a:buChar char="§"/>
              <a:defRPr/>
            </a:pPr>
            <a:r>
              <a:rPr lang="ar-EG" sz="2000" dirty="0">
                <a:latin typeface="Verdana"/>
                <a:ea typeface="MS PGothic" charset="0"/>
                <a:cs typeface="Verdana"/>
              </a:rPr>
              <a:t>التعجيل في حفظ </a:t>
            </a:r>
            <a:r>
              <a:rPr lang="ar-SY" sz="2000" dirty="0">
                <a:latin typeface="Verdana"/>
                <a:ea typeface="MS PGothic" charset="0"/>
                <a:cs typeface="Verdana"/>
              </a:rPr>
              <a:t>ال</a:t>
            </a:r>
            <a:r>
              <a:rPr lang="ar-EG" sz="2000" dirty="0">
                <a:latin typeface="Verdana"/>
                <a:ea typeface="MS PGothic" charset="0"/>
                <a:cs typeface="Verdana"/>
              </a:rPr>
              <a:t>بيانات</a:t>
            </a:r>
            <a:endParaRPr lang="ar-SY" sz="2000" dirty="0">
              <a:latin typeface="Verdana"/>
              <a:ea typeface="MS PGothic" charset="0"/>
              <a:cs typeface="Verdana"/>
            </a:endParaRPr>
          </a:p>
          <a:p>
            <a:pPr marL="361950" indent="-361950" algn="r" rtl="1">
              <a:buFont typeface="Wingdings" pitchFamily="2" charset="2"/>
              <a:buChar char="§"/>
              <a:defRPr/>
            </a:pPr>
            <a:r>
              <a:rPr lang="ar-EG" sz="2000" dirty="0">
                <a:latin typeface="Verdana"/>
                <a:ea typeface="MS PGothic" charset="0"/>
                <a:cs typeface="Verdana"/>
              </a:rPr>
              <a:t>الكشف عن بيانات الحركة</a:t>
            </a:r>
            <a:endParaRPr lang="ar-SY" sz="2000" dirty="0">
              <a:latin typeface="Verdana"/>
              <a:ea typeface="MS PGothic" charset="0"/>
              <a:cs typeface="Verdana"/>
            </a:endParaRPr>
          </a:p>
          <a:p>
            <a:pPr marL="361950" indent="-361950" algn="r" rtl="1">
              <a:buFont typeface="Wingdings" pitchFamily="2" charset="2"/>
              <a:buChar char="§"/>
              <a:defRPr/>
            </a:pPr>
            <a:r>
              <a:rPr lang="ar-SY" sz="2000" dirty="0">
                <a:latin typeface="Verdana"/>
                <a:ea typeface="MS PGothic" charset="0"/>
                <a:cs typeface="Verdana"/>
              </a:rPr>
              <a:t>البحث والمصادرة</a:t>
            </a:r>
          </a:p>
          <a:p>
            <a:pPr marL="361950" indent="-361950" algn="r" rtl="1">
              <a:buFont typeface="Wingdings" pitchFamily="2" charset="2"/>
              <a:buChar char="§"/>
              <a:defRPr/>
            </a:pPr>
            <a:r>
              <a:rPr lang="ar-SY" sz="2000" dirty="0">
                <a:latin typeface="Verdana"/>
                <a:ea typeface="MS PGothic" charset="0"/>
                <a:cs typeface="Verdana"/>
              </a:rPr>
              <a:t>أوامر إبراز البيانات</a:t>
            </a:r>
          </a:p>
          <a:p>
            <a:pPr marL="361950" indent="-361950" algn="r" rtl="1">
              <a:buFont typeface="Wingdings" pitchFamily="2" charset="2"/>
              <a:buChar char="§"/>
              <a:defRPr/>
            </a:pPr>
            <a:r>
              <a:rPr lang="ar-EG" sz="2000" dirty="0">
                <a:latin typeface="Verdana"/>
                <a:ea typeface="MS PGothic" charset="0"/>
                <a:cs typeface="Verdana"/>
              </a:rPr>
              <a:t>بيانات </a:t>
            </a:r>
            <a:r>
              <a:rPr lang="ar-SY" sz="2000" dirty="0">
                <a:latin typeface="Verdana"/>
                <a:ea typeface="MS PGothic" charset="0"/>
                <a:cs typeface="Verdana"/>
              </a:rPr>
              <a:t>الحركة في الوقت الحقيقي</a:t>
            </a:r>
          </a:p>
          <a:p>
            <a:pPr marL="361950" indent="-361950" algn="r" rtl="1">
              <a:buFont typeface="Wingdings" pitchFamily="2" charset="2"/>
              <a:buChar char="§"/>
              <a:defRPr/>
            </a:pPr>
            <a:r>
              <a:rPr lang="ar-SY" sz="2000" dirty="0">
                <a:latin typeface="Verdana"/>
                <a:ea typeface="MS PGothic" charset="0"/>
                <a:cs typeface="Verdana"/>
              </a:rPr>
              <a:t>اعتراض بيانات </a:t>
            </a:r>
            <a:r>
              <a:rPr lang="ar-SY" sz="2000" dirty="0" smtClean="0">
                <a:latin typeface="Verdana"/>
                <a:ea typeface="MS PGothic" charset="0"/>
                <a:cs typeface="Verdana"/>
              </a:rPr>
              <a:t>الكمبيوتر</a:t>
            </a:r>
            <a:endParaRPr lang="ar-SY" sz="2000" dirty="0">
              <a:latin typeface="Verdana"/>
              <a:cs typeface="Verdana"/>
            </a:endParaRPr>
          </a:p>
        </p:txBody>
      </p:sp>
    </p:spTree>
    <p:extLst>
      <p:ext uri="{BB962C8B-B14F-4D97-AF65-F5344CB8AC3E}">
        <p14:creationId xmlns:p14="http://schemas.microsoft.com/office/powerpoint/2010/main" val="2405005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ppt_y</p:attrName>
                                        </p:attrNameLst>
                                      </p:cBhvr>
                                      <p:tavLst>
                                        <p:tav tm="0">
                                          <p:val>
                                            <p:strVal val="#ppt_y+#ppt_h*1.125000"/>
                                          </p:val>
                                        </p:tav>
                                        <p:tav tm="100000">
                                          <p:val>
                                            <p:strVal val="#ppt_y"/>
                                          </p:val>
                                        </p:tav>
                                      </p:tavLst>
                                    </p:anim>
                                    <p:animEffect transition="in" filter="wipe(up)">
                                      <p:cBhvr>
                                        <p:cTn id="8" dur="500"/>
                                        <p:tgtEl>
                                          <p:spTgt spid="19"/>
                                        </p:tgtEl>
                                      </p:cBhvr>
                                    </p:animEffect>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20489"/>
                                        </p:tgtEl>
                                        <p:attrNameLst>
                                          <p:attrName>style.visibility</p:attrName>
                                        </p:attrNameLst>
                                      </p:cBhvr>
                                      <p:to>
                                        <p:strVal val="visible"/>
                                      </p:to>
                                    </p:set>
                                    <p:animEffect transition="in" filter="dissolve">
                                      <p:cBhvr>
                                        <p:cTn id="13" dur="500"/>
                                        <p:tgtEl>
                                          <p:spTgt spid="20489"/>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p:tgtEl>
                                          <p:spTgt spid="20"/>
                                        </p:tgtEl>
                                        <p:attrNameLst>
                                          <p:attrName>ppt_y</p:attrName>
                                        </p:attrNameLst>
                                      </p:cBhvr>
                                      <p:tavLst>
                                        <p:tav tm="0">
                                          <p:val>
                                            <p:strVal val="#ppt_y+#ppt_h*1.125000"/>
                                          </p:val>
                                        </p:tav>
                                        <p:tav tm="100000">
                                          <p:val>
                                            <p:strVal val="#ppt_y"/>
                                          </p:val>
                                        </p:tav>
                                      </p:tavLst>
                                    </p:anim>
                                    <p:animEffect transition="in" filter="wipe(up)">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20490"/>
                                        </p:tgtEl>
                                        <p:attrNameLst>
                                          <p:attrName>style.visibility</p:attrName>
                                        </p:attrNameLst>
                                      </p:cBhvr>
                                      <p:to>
                                        <p:strVal val="visible"/>
                                      </p:to>
                                    </p:set>
                                    <p:animEffect transition="in" filter="dissolve">
                                      <p:cBhvr>
                                        <p:cTn id="24" dur="500"/>
                                        <p:tgtEl>
                                          <p:spTgt spid="20490"/>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p:tgtEl>
                                          <p:spTgt spid="21"/>
                                        </p:tgtEl>
                                        <p:attrNameLst>
                                          <p:attrName>ppt_y</p:attrName>
                                        </p:attrNameLst>
                                      </p:cBhvr>
                                      <p:tavLst>
                                        <p:tav tm="0">
                                          <p:val>
                                            <p:strVal val="#ppt_y+#ppt_h*1.125000"/>
                                          </p:val>
                                        </p:tav>
                                        <p:tav tm="100000">
                                          <p:val>
                                            <p:strVal val="#ppt_y"/>
                                          </p:val>
                                        </p:tav>
                                      </p:tavLst>
                                    </p:anim>
                                    <p:animEffect transition="in" filter="wipe(up)">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0489" grpId="0"/>
      <p:bldP spid="20490" grpId="0"/>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Content Placeholder 2"/>
          <p:cNvSpPr>
            <a:spLocks noGrp="1"/>
          </p:cNvSpPr>
          <p:nvPr>
            <p:ph idx="1"/>
          </p:nvPr>
        </p:nvSpPr>
        <p:spPr>
          <a:ln>
            <a:solidFill>
              <a:srgbClr val="4F81BD"/>
            </a:solidFill>
            <a:miter lim="800000"/>
            <a:headEnd/>
            <a:tailEnd/>
          </a:ln>
        </p:spPr>
        <p:txBody>
          <a:bodyPr/>
          <a:lstStyle/>
          <a:p>
            <a:pPr algn="just" rtl="1">
              <a:spcBef>
                <a:spcPts val="600"/>
              </a:spcBef>
              <a:spcAft>
                <a:spcPts val="600"/>
              </a:spcAft>
            </a:pPr>
            <a:r>
              <a:rPr lang="ar-SY" sz="2000" dirty="0" smtClean="0">
                <a:latin typeface="Sakkal Majalla" panose="02000000000000000000" pitchFamily="2" charset="-78"/>
                <a:ea typeface="MS PGothic" charset="0"/>
                <a:cs typeface="Sakkal Majalla" panose="02000000000000000000" pitchFamily="2" charset="-78"/>
              </a:rPr>
              <a:t>اتفاقية بودابست: معاهدة دولية للعدالة الجنائية</a:t>
            </a:r>
          </a:p>
          <a:p>
            <a:pPr algn="just" rtl="1">
              <a:spcBef>
                <a:spcPts val="600"/>
              </a:spcBef>
              <a:spcAft>
                <a:spcPts val="600"/>
              </a:spcAft>
            </a:pPr>
            <a:r>
              <a:rPr lang="ar-SY" sz="2000" dirty="0" smtClean="0">
                <a:latin typeface="Sakkal Majalla" panose="02000000000000000000" pitchFamily="2" charset="-78"/>
                <a:ea typeface="MS PGothic" charset="0"/>
                <a:cs typeface="Sakkal Majalla" panose="02000000000000000000" pitchFamily="2" charset="-78"/>
              </a:rPr>
              <a:t>الجريمة الإلكترونية والأدلة الإلكترونية</a:t>
            </a:r>
          </a:p>
          <a:p>
            <a:pPr algn="just" rtl="1">
              <a:spcBef>
                <a:spcPts val="600"/>
              </a:spcBef>
              <a:spcAft>
                <a:spcPts val="600"/>
              </a:spcAft>
            </a:pPr>
            <a:r>
              <a:rPr lang="ar-SY" sz="2000" b="1" dirty="0" smtClean="0">
                <a:latin typeface="Sakkal Majalla" panose="02000000000000000000" pitchFamily="2" charset="-78"/>
                <a:ea typeface="MS PGothic" charset="0"/>
                <a:cs typeface="Sakkal Majalla" panose="02000000000000000000" pitchFamily="2" charset="-78"/>
              </a:rPr>
              <a:t>الأدلة الإلكترونية في السحابة </a:t>
            </a:r>
            <a:r>
              <a:rPr lang="ar-SY" sz="2000" b="1" dirty="0" smtClean="0">
                <a:latin typeface="Sakkal Majalla" panose="02000000000000000000" pitchFamily="2" charset="-78"/>
                <a:ea typeface="MS PGothic" charset="0"/>
                <a:cs typeface="Sakkal Majalla" panose="02000000000000000000" pitchFamily="2" charset="-78"/>
                <a:sym typeface="Wingdings"/>
              </a:rPr>
              <a:t> </a:t>
            </a:r>
            <a:r>
              <a:rPr lang="ar-SY" sz="2000" dirty="0" smtClean="0">
                <a:latin typeface="Sakkal Majalla" panose="02000000000000000000" pitchFamily="2" charset="-78"/>
                <a:ea typeface="MS PGothic" charset="0"/>
                <a:cs typeface="Sakkal Majalla" panose="02000000000000000000" pitchFamily="2" charset="-78"/>
                <a:sym typeface="Wingdings"/>
              </a:rPr>
              <a:t>على خواديم بولايات قضائية أجنبية، غير معروفة، متعددة أو متغيرة</a:t>
            </a:r>
            <a:endParaRPr lang="ar-SY" sz="2000" b="1" dirty="0" smtClean="0">
              <a:latin typeface="Sakkal Majalla" panose="02000000000000000000" pitchFamily="2" charset="-78"/>
              <a:ea typeface="MS PGothic" charset="0"/>
              <a:cs typeface="Sakkal Majalla" panose="02000000000000000000" pitchFamily="2" charset="-78"/>
            </a:endParaRPr>
          </a:p>
          <a:p>
            <a:pPr algn="just" rtl="1">
              <a:spcBef>
                <a:spcPts val="600"/>
              </a:spcBef>
              <a:spcAft>
                <a:spcPts val="600"/>
              </a:spcAft>
            </a:pPr>
            <a:r>
              <a:rPr lang="ar-SY" sz="2000" b="1" dirty="0" smtClean="0">
                <a:latin typeface="Sakkal Majalla" panose="02000000000000000000" pitchFamily="2" charset="-78"/>
                <a:ea typeface="MS PGothic" charset="0"/>
                <a:cs typeface="Sakkal Majalla" panose="02000000000000000000" pitchFamily="2" charset="-78"/>
              </a:rPr>
              <a:t>غياب البيانات </a:t>
            </a:r>
            <a:r>
              <a:rPr lang="ar-SY" sz="2000" b="1" dirty="0">
                <a:latin typeface="Sakkal Majalla" panose="02000000000000000000" pitchFamily="2" charset="-78"/>
                <a:ea typeface="MS PGothic" charset="0"/>
                <a:cs typeface="Sakkal Majalla" panose="02000000000000000000" pitchFamily="2" charset="-78"/>
                <a:sym typeface="Wingdings"/>
              </a:rPr>
              <a:t> </a:t>
            </a:r>
            <a:r>
              <a:rPr lang="ar-SY" sz="2000" b="1" dirty="0" smtClean="0">
                <a:latin typeface="Sakkal Majalla" panose="02000000000000000000" pitchFamily="2" charset="-78"/>
                <a:ea typeface="MS PGothic" charset="0"/>
                <a:cs typeface="Sakkal Majalla" panose="02000000000000000000" pitchFamily="2" charset="-78"/>
                <a:sym typeface="Wingdings"/>
              </a:rPr>
              <a:t> غياب الأدلة </a:t>
            </a:r>
            <a:r>
              <a:rPr lang="ar-SY" sz="2000" b="1" dirty="0">
                <a:latin typeface="Sakkal Majalla" panose="02000000000000000000" pitchFamily="2" charset="-78"/>
                <a:ea typeface="MS PGothic" charset="0"/>
                <a:cs typeface="Sakkal Majalla" panose="02000000000000000000" pitchFamily="2" charset="-78"/>
                <a:sym typeface="Wingdings"/>
              </a:rPr>
              <a:t> </a:t>
            </a:r>
            <a:r>
              <a:rPr lang="ar-SY" sz="2000" b="1" dirty="0" smtClean="0">
                <a:latin typeface="Sakkal Majalla" panose="02000000000000000000" pitchFamily="2" charset="-78"/>
                <a:ea typeface="MS PGothic" charset="0"/>
                <a:cs typeface="Sakkal Majalla" panose="02000000000000000000" pitchFamily="2" charset="-78"/>
                <a:sym typeface="Wingdings"/>
              </a:rPr>
              <a:t>غياب المتابعة القضائية </a:t>
            </a:r>
            <a:r>
              <a:rPr lang="ar-SY" sz="2000" b="1" dirty="0">
                <a:latin typeface="Sakkal Majalla" panose="02000000000000000000" pitchFamily="2" charset="-78"/>
                <a:ea typeface="MS PGothic" charset="0"/>
                <a:cs typeface="Sakkal Majalla" panose="02000000000000000000" pitchFamily="2" charset="-78"/>
                <a:sym typeface="Wingdings"/>
              </a:rPr>
              <a:t> </a:t>
            </a:r>
            <a:r>
              <a:rPr lang="ar-SY" sz="2000" b="1" dirty="0" smtClean="0">
                <a:latin typeface="Sakkal Majalla" panose="02000000000000000000" pitchFamily="2" charset="-78"/>
                <a:ea typeface="MS PGothic" charset="0"/>
                <a:cs typeface="Sakkal Majalla" panose="02000000000000000000" pitchFamily="2" charset="-78"/>
                <a:sym typeface="Wingdings"/>
              </a:rPr>
              <a:t>غياب العدالة </a:t>
            </a:r>
            <a:r>
              <a:rPr lang="ar-SY" sz="2000" b="1" dirty="0">
                <a:latin typeface="Sakkal Majalla" panose="02000000000000000000" pitchFamily="2" charset="-78"/>
                <a:ea typeface="MS PGothic" charset="0"/>
                <a:cs typeface="Sakkal Majalla" panose="02000000000000000000" pitchFamily="2" charset="-78"/>
                <a:sym typeface="Wingdings"/>
              </a:rPr>
              <a:t> </a:t>
            </a:r>
            <a:r>
              <a:rPr lang="ar-SY" sz="2000" b="1" dirty="0" smtClean="0">
                <a:latin typeface="Sakkal Majalla" panose="02000000000000000000" pitchFamily="2" charset="-78"/>
                <a:ea typeface="MS PGothic" charset="0"/>
                <a:cs typeface="Sakkal Majalla" panose="02000000000000000000" pitchFamily="2" charset="-78"/>
                <a:sym typeface="Wingdings"/>
              </a:rPr>
              <a:t> غياب سيادة القانون</a:t>
            </a:r>
            <a:endParaRPr lang="ar-SY" sz="2000" b="1" dirty="0" smtClean="0">
              <a:latin typeface="Sakkal Majalla" panose="02000000000000000000" pitchFamily="2" charset="-78"/>
              <a:ea typeface="MS PGothic" charset="0"/>
              <a:cs typeface="Sakkal Majalla" panose="02000000000000000000" pitchFamily="2" charset="-78"/>
            </a:endParaRPr>
          </a:p>
          <a:p>
            <a:pPr algn="just" rtl="1">
              <a:spcBef>
                <a:spcPts val="600"/>
              </a:spcBef>
              <a:spcAft>
                <a:spcPts val="600"/>
              </a:spcAft>
            </a:pPr>
            <a:r>
              <a:rPr lang="ar-SY" sz="2000" dirty="0" smtClean="0">
                <a:latin typeface="Sakkal Majalla" panose="02000000000000000000" pitchFamily="2" charset="-78"/>
                <a:ea typeface="MS PGothic" charset="0"/>
                <a:cs typeface="Sakkal Majalla" panose="02000000000000000000" pitchFamily="2" charset="-78"/>
              </a:rPr>
              <a:t>أقل من 1% من الجرائم الإلكترونية المبلغ عنها تنتهي بمحاكمة </a:t>
            </a:r>
            <a:r>
              <a:rPr lang="ar-SY" sz="2000" b="1" dirty="0">
                <a:latin typeface="Sakkal Majalla" panose="02000000000000000000" pitchFamily="2" charset="-78"/>
                <a:ea typeface="MS PGothic" charset="0"/>
                <a:cs typeface="Sakkal Majalla" panose="02000000000000000000" pitchFamily="2" charset="-78"/>
                <a:sym typeface="Wingdings"/>
              </a:rPr>
              <a:t> </a:t>
            </a:r>
            <a:r>
              <a:rPr lang="ar-SY" sz="2000" dirty="0" smtClean="0">
                <a:latin typeface="Sakkal Majalla" panose="02000000000000000000" pitchFamily="2" charset="-78"/>
                <a:ea typeface="MS PGothic" charset="0"/>
                <a:cs typeface="Sakkal Majalla" panose="02000000000000000000" pitchFamily="2" charset="-78"/>
                <a:sym typeface="Wingdings"/>
              </a:rPr>
              <a:t>كيف يمكن تعزيز سيادة القانون في الفضاء الافتراضي؟ هل تمتثل الحكومات لالتزامات الحماية؟ (راجع على سبيل المثال المملكة المتحدة ضد فلندا - </a:t>
            </a:r>
            <a:r>
              <a:rPr lang="en-US" sz="2000" dirty="0">
                <a:latin typeface="Sakkal Majalla" panose="02000000000000000000" pitchFamily="2" charset="-78"/>
                <a:ea typeface="MS PGothic" charset="0"/>
                <a:cs typeface="Sakkal Majalla" panose="02000000000000000000" pitchFamily="2" charset="-78"/>
                <a:sym typeface="Wingdings" charset="0"/>
                <a:hlinkClick r:id="rId3"/>
              </a:rPr>
              <a:t>http://</a:t>
            </a:r>
            <a:r>
              <a:rPr lang="en-US" sz="2000" dirty="0" smtClean="0">
                <a:latin typeface="Sakkal Majalla" panose="02000000000000000000" pitchFamily="2" charset="-78"/>
                <a:ea typeface="MS PGothic" charset="0"/>
                <a:cs typeface="Sakkal Majalla" panose="02000000000000000000" pitchFamily="2" charset="-78"/>
                <a:sym typeface="Wingdings" charset="0"/>
                <a:hlinkClick r:id="rId3"/>
              </a:rPr>
              <a:t>humanrightshouse.org/Articles/11059.html</a:t>
            </a:r>
            <a:r>
              <a:rPr lang="ar-SY" sz="2000" dirty="0" smtClean="0">
                <a:latin typeface="Sakkal Majalla" panose="02000000000000000000" pitchFamily="2" charset="-78"/>
                <a:ea typeface="MS PGothic" charset="0"/>
                <a:cs typeface="Sakkal Majalla" panose="02000000000000000000" pitchFamily="2" charset="-78"/>
                <a:sym typeface="Wingdings" charset="0"/>
              </a:rPr>
              <a:t>)</a:t>
            </a:r>
            <a:endParaRPr lang="en-US" sz="2000" dirty="0">
              <a:latin typeface="Sakkal Majalla" panose="02000000000000000000" pitchFamily="2" charset="-78"/>
              <a:ea typeface="MS PGothic" charset="0"/>
              <a:cs typeface="Sakkal Majalla" panose="02000000000000000000" pitchFamily="2" charset="-78"/>
            </a:endParaRPr>
          </a:p>
          <a:p>
            <a:pPr algn="just" rtl="1">
              <a:spcBef>
                <a:spcPts val="600"/>
              </a:spcBef>
              <a:spcAft>
                <a:spcPts val="600"/>
              </a:spcAft>
            </a:pPr>
            <a:r>
              <a:rPr lang="ar-SY" sz="2000" dirty="0" smtClean="0">
                <a:latin typeface="Sakkal Majalla" panose="02000000000000000000" pitchFamily="2" charset="-78"/>
                <a:ea typeface="MS PGothic" charset="0"/>
                <a:cs typeface="Sakkal Majalla" panose="02000000000000000000" pitchFamily="2" charset="-78"/>
              </a:rPr>
              <a:t>القضايا والحلول والتوصيات المقترحة من قبل </a:t>
            </a:r>
            <a:r>
              <a:rPr lang="ar-SY" sz="2000" b="1" dirty="0" smtClean="0">
                <a:latin typeface="Sakkal Majalla" panose="02000000000000000000" pitchFamily="2" charset="-78"/>
                <a:ea typeface="MS PGothic" charset="0"/>
                <a:cs typeface="Sakkal Majalla" panose="02000000000000000000" pitchFamily="2" charset="-78"/>
              </a:rPr>
              <a:t>فريق العمل على الأدلة في السحابة التابع للجنة اتفاقية الجريمة الإلكترونية</a:t>
            </a:r>
          </a:p>
        </p:txBody>
      </p:sp>
      <p:sp>
        <p:nvSpPr>
          <p:cNvPr id="5" name="Rectangle 4"/>
          <p:cNvSpPr/>
          <p:nvPr/>
        </p:nvSpPr>
        <p:spPr>
          <a:xfrm>
            <a:off x="-34925" y="6588125"/>
            <a:ext cx="9215438"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065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0661" name="TextBox 7"/>
          <p:cNvSpPr txBox="1">
            <a:spLocks noChangeArrowheads="1"/>
          </p:cNvSpPr>
          <p:nvPr/>
        </p:nvSpPr>
        <p:spPr bwMode="auto">
          <a:xfrm>
            <a:off x="1403350" y="190500"/>
            <a:ext cx="76327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Calibri" charset="0"/>
                <a:ea typeface="MS PGothic" charset="0"/>
                <a:cs typeface="MS PGothic" charset="0"/>
              </a:defRPr>
            </a:lvl1pPr>
            <a:lvl2pPr marL="742950" indent="-285750">
              <a:defRPr sz="2400">
                <a:solidFill>
                  <a:schemeClr val="tx1"/>
                </a:solidFill>
                <a:latin typeface="Calibri" charset="0"/>
                <a:ea typeface="MS PGothic" charset="0"/>
                <a:cs typeface="MS PGothic" charset="0"/>
              </a:defRPr>
            </a:lvl2pPr>
            <a:lvl3pPr marL="1143000" indent="-228600">
              <a:defRPr sz="2400">
                <a:solidFill>
                  <a:schemeClr val="tx1"/>
                </a:solidFill>
                <a:latin typeface="Calibri" charset="0"/>
                <a:ea typeface="MS PGothic" charset="0"/>
                <a:cs typeface="MS PGothic" charset="0"/>
              </a:defRPr>
            </a:lvl3pPr>
            <a:lvl4pPr marL="1600200" indent="-228600">
              <a:defRPr sz="2400">
                <a:solidFill>
                  <a:schemeClr val="tx1"/>
                </a:solidFill>
                <a:latin typeface="Calibri" charset="0"/>
                <a:ea typeface="MS PGothic" charset="0"/>
                <a:cs typeface="MS PGothic" charset="0"/>
              </a:defRPr>
            </a:lvl4pPr>
            <a:lvl5pPr marL="2057400" indent="-22860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algn="r" rtl="1"/>
            <a:r>
              <a:rPr lang="ar-SY" sz="4400" dirty="0" smtClean="0">
                <a:solidFill>
                  <a:schemeClr val="bg1"/>
                </a:solidFill>
                <a:latin typeface="Sakkal Majalla" panose="02000000000000000000" pitchFamily="2" charset="-78"/>
                <a:cs typeface="Sakkal Majalla" panose="02000000000000000000" pitchFamily="2" charset="-78"/>
              </a:rPr>
              <a:t>الأد</a:t>
            </a:r>
            <a:r>
              <a:rPr lang="ar-SY" sz="4400" dirty="0" smtClean="0">
                <a:solidFill>
                  <a:schemeClr val="bg1"/>
                </a:solidFill>
                <a:latin typeface="Sakkal Majalla" panose="02000000000000000000" pitchFamily="2" charset="-78"/>
                <a:cs typeface="Sakkal Majalla" panose="02000000000000000000" pitchFamily="2" charset="-78"/>
              </a:rPr>
              <a:t>لة الإلكترونية في السحابة</a:t>
            </a:r>
            <a:endParaRPr lang="ar-SY" sz="4400" dirty="0" smtClean="0">
              <a:solidFill>
                <a:schemeClr val="bg1"/>
              </a:solidFill>
              <a:latin typeface="Sakkal Majalla" panose="02000000000000000000" pitchFamily="2" charset="-78"/>
              <a:cs typeface="Sakkal Majalla" panose="02000000000000000000" pitchFamily="2" charset="-78"/>
            </a:endParaRPr>
          </a:p>
        </p:txBody>
      </p:sp>
      <p:pic>
        <p:nvPicPr>
          <p:cNvPr id="70662" name="Picture 4"/>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513" y="-26988"/>
            <a:ext cx="1322388" cy="1079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0663" name="Rectangle 10"/>
          <p:cNvSpPr>
            <a:spLocks noChangeArrowheads="1"/>
          </p:cNvSpPr>
          <p:nvPr/>
        </p:nvSpPr>
        <p:spPr bwMode="auto">
          <a:xfrm>
            <a:off x="7938" y="6597650"/>
            <a:ext cx="9136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b="1">
                <a:solidFill>
                  <a:srgbClr val="FFFFFF"/>
                </a:solidFill>
                <a:latin typeface="Verdana" charset="0"/>
                <a:cs typeface="Verdana" charset="0"/>
              </a:rPr>
              <a:t>T-CY Cloud Evidence Group, www.coe.int/cybercrime				                      - </a:t>
            </a:r>
            <a:fld id="{310E33CB-465E-F743-B962-E0BB77F73E08}" type="slidenum">
              <a:rPr lang="en-US" sz="1200" b="1">
                <a:solidFill>
                  <a:srgbClr val="FFFFFF"/>
                </a:solidFill>
                <a:latin typeface="Verdana" charset="0"/>
                <a:cs typeface="Verdana" charset="0"/>
              </a:rPr>
              <a:pPr/>
              <a:t>9</a:t>
            </a:fld>
            <a:r>
              <a:rPr lang="en-US" sz="1200" b="1">
                <a:solidFill>
                  <a:srgbClr val="FFFFFF"/>
                </a:solidFill>
                <a:latin typeface="Verdana" charset="0"/>
                <a:cs typeface="Verdana" charset="0"/>
              </a:rPr>
              <a:t>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35543</TotalTime>
  <Words>3102</Words>
  <Application>Microsoft Office PowerPoint</Application>
  <PresentationFormat>Affichage à l'écran (4:3)</PresentationFormat>
  <Paragraphs>413</Paragraphs>
  <Slides>28</Slides>
  <Notes>28</Notes>
  <HiddenSlides>0</HiddenSlides>
  <MMClips>0</MMClips>
  <ScaleCrop>false</ScaleCrop>
  <HeadingPairs>
    <vt:vector size="4" baseType="variant">
      <vt:variant>
        <vt:lpstr>Thème</vt:lpstr>
      </vt:variant>
      <vt:variant>
        <vt:i4>1</vt:i4>
      </vt:variant>
      <vt:variant>
        <vt:lpstr>Titres des diapositives</vt:lpstr>
      </vt:variant>
      <vt:variant>
        <vt:i4>28</vt:i4>
      </vt:variant>
    </vt:vector>
  </HeadingPairs>
  <TitlesOfParts>
    <vt:vector size="29" baseType="lpstr">
      <vt:lpstr>Office Theme</vt:lpstr>
      <vt:lpstr>الدورة التدريبية المتقدمة في الجريمة الإلكترونية لفائدة القضاة والمدعين العامين</vt:lpstr>
      <vt:lpstr>برنامج العمل</vt:lpstr>
      <vt:lpstr>أهداف الحصة</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Council of Europe</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matteo</dc:creator>
  <cp:lastModifiedBy>admin</cp:lastModifiedBy>
  <cp:revision>495</cp:revision>
  <cp:lastPrinted>2016-05-18T07:38:13Z</cp:lastPrinted>
  <dcterms:created xsi:type="dcterms:W3CDTF">2013-06-24T06:40:18Z</dcterms:created>
  <dcterms:modified xsi:type="dcterms:W3CDTF">2018-08-30T00:00:16Z</dcterms:modified>
</cp:coreProperties>
</file>